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8" r:id="rId50"/>
    <p:sldId id="307" r:id="rId51"/>
    <p:sldId id="309" r:id="rId52"/>
    <p:sldId id="310" r:id="rId53"/>
    <p:sldId id="311" r:id="rId54"/>
    <p:sldId id="312" r:id="rId55"/>
    <p:sldId id="313" r:id="rId56"/>
    <p:sldId id="314" r:id="rId57"/>
    <p:sldId id="315" r:id="rId58"/>
    <p:sldId id="316" r:id="rId59"/>
    <p:sldId id="317" r:id="rId60"/>
    <p:sldId id="318"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498" y="11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512534B-E2A8-4214-AC7F-04C9D12E8169}" type="datetimeFigureOut">
              <a:rPr lang="en-US" smtClean="0"/>
              <a:t>3/23/2018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B321A79-E67A-4503-A5B9-C7BFDD88889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12534B-E2A8-4214-AC7F-04C9D12E8169}"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21A79-E67A-4503-A5B9-C7BFDD88889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512534B-E2A8-4214-AC7F-04C9D12E8169}" type="datetimeFigureOut">
              <a:rPr lang="en-US" smtClean="0"/>
              <a:t>3/23/2018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B321A79-E67A-4503-A5B9-C7BFDD88889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D512534B-E2A8-4214-AC7F-04C9D12E8169}"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B321A79-E67A-4503-A5B9-C7BFDD88889C}"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D512534B-E2A8-4214-AC7F-04C9D12E8169}" type="datetimeFigureOut">
              <a:rPr lang="en-US" smtClean="0"/>
              <a:t>3/23/2018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B321A79-E67A-4503-A5B9-C7BFDD88889C}"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D512534B-E2A8-4214-AC7F-04C9D12E8169}" type="datetimeFigureOut">
              <a:rPr lang="en-US" smtClean="0"/>
              <a:t>3/23/2018</a:t>
            </a:fld>
            <a:endParaRPr lang="en-US"/>
          </a:p>
        </p:txBody>
      </p:sp>
      <p:sp>
        <p:nvSpPr>
          <p:cNvPr id="10" name="Slide Number Placeholder 9"/>
          <p:cNvSpPr>
            <a:spLocks noGrp="1"/>
          </p:cNvSpPr>
          <p:nvPr>
            <p:ph type="sldNum" sz="quarter" idx="16"/>
          </p:nvPr>
        </p:nvSpPr>
        <p:spPr/>
        <p:txBody>
          <a:bodyPr rtlCol="0"/>
          <a:lstStyle/>
          <a:p>
            <a:fld id="{AB321A79-E67A-4503-A5B9-C7BFDD88889C}"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D512534B-E2A8-4214-AC7F-04C9D12E8169}" type="datetimeFigureOut">
              <a:rPr lang="en-US" smtClean="0"/>
              <a:t>3/23/2018</a:t>
            </a:fld>
            <a:endParaRPr lang="en-US"/>
          </a:p>
        </p:txBody>
      </p:sp>
      <p:sp>
        <p:nvSpPr>
          <p:cNvPr id="12" name="Slide Number Placeholder 11"/>
          <p:cNvSpPr>
            <a:spLocks noGrp="1"/>
          </p:cNvSpPr>
          <p:nvPr>
            <p:ph type="sldNum" sz="quarter" idx="16"/>
          </p:nvPr>
        </p:nvSpPr>
        <p:spPr/>
        <p:txBody>
          <a:bodyPr rtlCol="0"/>
          <a:lstStyle/>
          <a:p>
            <a:fld id="{AB321A79-E67A-4503-A5B9-C7BFDD88889C}"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512534B-E2A8-4214-AC7F-04C9D12E8169}" type="datetimeFigureOut">
              <a:rPr lang="en-US" smtClean="0"/>
              <a:t>3/23/2018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B321A79-E67A-4503-A5B9-C7BFDD88889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12534B-E2A8-4214-AC7F-04C9D12E8169}" type="datetimeFigureOut">
              <a:rPr lang="en-US" smtClean="0"/>
              <a:t>3/23/2018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B321A79-E67A-4503-A5B9-C7BFDD88889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D512534B-E2A8-4214-AC7F-04C9D12E8169}"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B321A79-E67A-4503-A5B9-C7BFDD88889C}"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512534B-E2A8-4214-AC7F-04C9D12E8169}" type="datetimeFigureOut">
              <a:rPr lang="en-US" smtClean="0"/>
              <a:t>3/23/2018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B321A79-E67A-4503-A5B9-C7BFDD88889C}"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512534B-E2A8-4214-AC7F-04C9D12E8169}" type="datetimeFigureOut">
              <a:rPr lang="en-US" smtClean="0"/>
              <a:t>3/23/2018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B321A79-E67A-4503-A5B9-C7BFDD88889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199"/>
            <a:ext cx="9144000" cy="2209801"/>
          </a:xfrm>
        </p:spPr>
        <p:txBody>
          <a:bodyPr>
            <a:noAutofit/>
          </a:bodyPr>
          <a:lstStyle/>
          <a:p>
            <a:pPr algn="ctr"/>
            <a:r>
              <a:rPr lang="en-US" sz="3600" u="sng" dirty="0">
                <a:latin typeface="Britannic Bold" pitchFamily="34" charset="0"/>
              </a:rPr>
              <a:t>DIOCESE OF EVO (ANGLICAN COMMUNION)</a:t>
            </a:r>
            <a:br>
              <a:rPr lang="en-US" sz="3600" u="sng" dirty="0">
                <a:latin typeface="Britannic Bold" pitchFamily="34" charset="0"/>
              </a:rPr>
            </a:br>
            <a:r>
              <a:rPr lang="en-US" sz="3600" u="sng" dirty="0">
                <a:latin typeface="Britannic Bold" pitchFamily="34" charset="0"/>
              </a:rPr>
              <a:t> ANNUAL WORKSHOP/TRAINING </a:t>
            </a:r>
            <a:br>
              <a:rPr lang="en-US" sz="3600" u="sng" dirty="0">
                <a:latin typeface="Britannic Bold" pitchFamily="34" charset="0"/>
              </a:rPr>
            </a:br>
            <a:r>
              <a:rPr lang="en-US" sz="3600" u="sng" dirty="0">
                <a:latin typeface="Britannic Bold" pitchFamily="34" charset="0"/>
              </a:rPr>
              <a:t>FOR ALL LEADERS OF CHURCHES</a:t>
            </a:r>
            <a:br>
              <a:rPr lang="en-US" sz="3600" u="sng" dirty="0">
                <a:latin typeface="Britannic Bold" pitchFamily="34" charset="0"/>
              </a:rPr>
            </a:br>
            <a:r>
              <a:rPr lang="en-US" sz="3600" u="sng" dirty="0">
                <a:latin typeface="Britannic Bold" pitchFamily="34" charset="0"/>
              </a:rPr>
              <a:t> AND GROUPS IN THE DIOCESE</a:t>
            </a:r>
          </a:p>
        </p:txBody>
      </p:sp>
      <p:sp>
        <p:nvSpPr>
          <p:cNvPr id="3" name="Subtitle 2"/>
          <p:cNvSpPr>
            <a:spLocks noGrp="1"/>
          </p:cNvSpPr>
          <p:nvPr>
            <p:ph type="subTitle" idx="1"/>
          </p:nvPr>
        </p:nvSpPr>
        <p:spPr>
          <a:xfrm>
            <a:off x="304800" y="3200400"/>
            <a:ext cx="8534400" cy="2743200"/>
          </a:xfrm>
        </p:spPr>
        <p:txBody>
          <a:bodyPr>
            <a:normAutofit/>
          </a:bodyPr>
          <a:lstStyle/>
          <a:p>
            <a:pPr algn="just">
              <a:lnSpc>
                <a:spcPct val="115000"/>
              </a:lnSpc>
              <a:spcBef>
                <a:spcPts val="0"/>
              </a:spcBef>
            </a:pPr>
            <a:r>
              <a:rPr lang="en-US" sz="4000" b="1" dirty="0">
                <a:effectLst/>
                <a:latin typeface="Helvetica"/>
                <a:ea typeface="Times New Roman"/>
                <a:cs typeface="Times New Roman"/>
              </a:rPr>
              <a:t>DATE 22</a:t>
            </a:r>
            <a:r>
              <a:rPr lang="en-US" sz="4000" b="1" baseline="30000" dirty="0">
                <a:effectLst/>
                <a:latin typeface="Helvetica"/>
                <a:ea typeface="Times New Roman"/>
                <a:cs typeface="Times New Roman"/>
              </a:rPr>
              <a:t>ND</a:t>
            </a:r>
            <a:r>
              <a:rPr lang="en-US" sz="4000" b="1" dirty="0">
                <a:effectLst/>
                <a:latin typeface="Helvetica"/>
                <a:ea typeface="Times New Roman"/>
                <a:cs typeface="Times New Roman"/>
              </a:rPr>
              <a:t> -25</a:t>
            </a:r>
            <a:r>
              <a:rPr lang="en-US" sz="4000" b="1" baseline="30000" dirty="0">
                <a:effectLst/>
                <a:latin typeface="Helvetica"/>
                <a:ea typeface="Times New Roman"/>
                <a:cs typeface="Times New Roman"/>
              </a:rPr>
              <a:t>TH</a:t>
            </a:r>
            <a:r>
              <a:rPr lang="en-US" sz="4000" b="1" dirty="0">
                <a:effectLst/>
                <a:latin typeface="Helvetica"/>
                <a:ea typeface="Times New Roman"/>
                <a:cs typeface="Times New Roman"/>
              </a:rPr>
              <a:t> MARCH, 2018</a:t>
            </a:r>
            <a:endParaRPr lang="en-US" sz="4000" dirty="0">
              <a:ea typeface="Calibri"/>
              <a:cs typeface="Times New Roman"/>
            </a:endParaRPr>
          </a:p>
          <a:p>
            <a:pPr algn="just">
              <a:lnSpc>
                <a:spcPct val="115000"/>
              </a:lnSpc>
              <a:spcBef>
                <a:spcPts val="0"/>
              </a:spcBef>
            </a:pPr>
            <a:r>
              <a:rPr lang="en-US" sz="4000" b="1" dirty="0">
                <a:effectLst/>
                <a:latin typeface="Helvetica"/>
                <a:ea typeface="Times New Roman"/>
                <a:cs typeface="Times New Roman"/>
              </a:rPr>
              <a:t>VENUE: ST. PHILIPS ANGLICAN CHURCH ORIOGWE DISTRICT </a:t>
            </a:r>
            <a:endParaRPr lang="en-US" sz="4000" dirty="0">
              <a:ea typeface="Calibri"/>
              <a:cs typeface="Times New Roman"/>
            </a:endParaRPr>
          </a:p>
          <a:p>
            <a:endParaRPr lang="en-US" dirty="0"/>
          </a:p>
        </p:txBody>
      </p:sp>
    </p:spTree>
    <p:extLst>
      <p:ext uri="{BB962C8B-B14F-4D97-AF65-F5344CB8AC3E}">
        <p14:creationId xmlns:p14="http://schemas.microsoft.com/office/powerpoint/2010/main" val="1558340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143000"/>
          </a:xfrm>
        </p:spPr>
        <p:txBody>
          <a:bodyPr>
            <a:normAutofit fontScale="90000"/>
          </a:bodyPr>
          <a:lstStyle/>
          <a:p>
            <a:r>
              <a:rPr lang="en-US" b="1" dirty="0"/>
              <a:t>MAJOR FACTORS THAT CAUSE CONFLICT </a:t>
            </a:r>
            <a:br>
              <a:rPr lang="en-US" dirty="0"/>
            </a:br>
            <a:endParaRPr lang="en-US" dirty="0"/>
          </a:p>
        </p:txBody>
      </p:sp>
      <p:sp>
        <p:nvSpPr>
          <p:cNvPr id="3" name="Content Placeholder 2"/>
          <p:cNvSpPr>
            <a:spLocks noGrp="1"/>
          </p:cNvSpPr>
          <p:nvPr>
            <p:ph sz="quarter" idx="1"/>
          </p:nvPr>
        </p:nvSpPr>
        <p:spPr/>
        <p:txBody>
          <a:bodyPr/>
          <a:lstStyle/>
          <a:p>
            <a:r>
              <a:rPr lang="en-US" dirty="0"/>
              <a:t>  </a:t>
            </a:r>
            <a:r>
              <a:rPr lang="en-US" sz="4000" dirty="0"/>
              <a:t>Perception</a:t>
            </a:r>
          </a:p>
          <a:p>
            <a:r>
              <a:rPr lang="en-US" sz="4000" dirty="0"/>
              <a:t> Prejudices </a:t>
            </a:r>
          </a:p>
          <a:p>
            <a:r>
              <a:rPr lang="en-US" sz="4000" dirty="0"/>
              <a:t>  Stereo- type </a:t>
            </a:r>
          </a:p>
          <a:p>
            <a:r>
              <a:rPr lang="en-US" sz="4000" dirty="0"/>
              <a:t> Diversity </a:t>
            </a:r>
          </a:p>
          <a:p>
            <a:r>
              <a:rPr lang="en-US" sz="4000" dirty="0"/>
              <a:t> Discrimination</a:t>
            </a:r>
          </a:p>
          <a:p>
            <a:endParaRPr lang="en-US" sz="4000" dirty="0"/>
          </a:p>
        </p:txBody>
      </p:sp>
    </p:spTree>
    <p:extLst>
      <p:ext uri="{BB962C8B-B14F-4D97-AF65-F5344CB8AC3E}">
        <p14:creationId xmlns:p14="http://schemas.microsoft.com/office/powerpoint/2010/main" val="26977697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Benefit/ Desirability of Conflict </a:t>
            </a:r>
            <a:br>
              <a:rPr lang="en-US" dirty="0"/>
            </a:br>
            <a:endParaRPr lang="en-US" dirty="0"/>
          </a:p>
        </p:txBody>
      </p:sp>
      <p:sp>
        <p:nvSpPr>
          <p:cNvPr id="3" name="Content Placeholder 2"/>
          <p:cNvSpPr>
            <a:spLocks noGrp="1"/>
          </p:cNvSpPr>
          <p:nvPr>
            <p:ph sz="quarter" idx="1"/>
          </p:nvPr>
        </p:nvSpPr>
        <p:spPr>
          <a:xfrm>
            <a:off x="457200" y="1219200"/>
            <a:ext cx="8229600" cy="6324600"/>
          </a:xfrm>
        </p:spPr>
        <p:txBody>
          <a:bodyPr>
            <a:noAutofit/>
          </a:bodyPr>
          <a:lstStyle/>
          <a:p>
            <a:r>
              <a:rPr lang="en-US" sz="2800" dirty="0"/>
              <a:t>Conflict helps to effect necessary change</a:t>
            </a:r>
          </a:p>
          <a:p>
            <a:pPr lvl="0"/>
            <a:r>
              <a:rPr lang="en-US" sz="2800" dirty="0"/>
              <a:t>It helps to generate new ideas</a:t>
            </a:r>
          </a:p>
          <a:p>
            <a:pPr lvl="0"/>
            <a:r>
              <a:rPr lang="en-US" sz="2800" dirty="0"/>
              <a:t>It tests existing and noble ideas</a:t>
            </a:r>
          </a:p>
          <a:p>
            <a:pPr lvl="0"/>
            <a:r>
              <a:rPr lang="en-US" sz="2800" dirty="0"/>
              <a:t>It checks the boundaries between noble and ignoble, </a:t>
            </a:r>
          </a:p>
          <a:p>
            <a:r>
              <a:rPr lang="en-US" sz="2800" dirty="0"/>
              <a:t> It reveals and exercises fear</a:t>
            </a:r>
          </a:p>
          <a:p>
            <a:r>
              <a:rPr lang="en-US" sz="2800" dirty="0"/>
              <a:t> It tests group cohesion and understanding.</a:t>
            </a:r>
          </a:p>
          <a:p>
            <a:r>
              <a:rPr lang="en-US" sz="2800" dirty="0"/>
              <a:t> It creates opportunity and room to learn about each other’s likes and dislikes</a:t>
            </a:r>
          </a:p>
          <a:p>
            <a:endParaRPr lang="en-US" sz="2400" dirty="0"/>
          </a:p>
        </p:txBody>
      </p:sp>
    </p:spTree>
    <p:extLst>
      <p:ext uri="{BB962C8B-B14F-4D97-AF65-F5344CB8AC3E}">
        <p14:creationId xmlns:p14="http://schemas.microsoft.com/office/powerpoint/2010/main" val="36900727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Benefit/ Desirability of Conflict</a:t>
            </a:r>
            <a:endParaRPr lang="en-US" dirty="0"/>
          </a:p>
        </p:txBody>
      </p:sp>
      <p:sp>
        <p:nvSpPr>
          <p:cNvPr id="3" name="Content Placeholder 2"/>
          <p:cNvSpPr>
            <a:spLocks noGrp="1"/>
          </p:cNvSpPr>
          <p:nvPr>
            <p:ph sz="quarter" idx="1"/>
          </p:nvPr>
        </p:nvSpPr>
        <p:spPr>
          <a:xfrm>
            <a:off x="609600" y="1752600"/>
            <a:ext cx="7924800" cy="4114800"/>
          </a:xfrm>
        </p:spPr>
        <p:txBody>
          <a:bodyPr>
            <a:normAutofit fontScale="92500" lnSpcReduction="10000"/>
          </a:bodyPr>
          <a:lstStyle/>
          <a:p>
            <a:r>
              <a:rPr lang="en-US" dirty="0"/>
              <a:t> </a:t>
            </a:r>
            <a:r>
              <a:rPr lang="en-US" sz="2800" dirty="0"/>
              <a:t>It helps people to discover the way other people think or behave</a:t>
            </a:r>
          </a:p>
          <a:p>
            <a:r>
              <a:rPr lang="en-US" sz="2800" dirty="0"/>
              <a:t> It helps people to express their strong feelings/desires</a:t>
            </a:r>
          </a:p>
          <a:p>
            <a:r>
              <a:rPr lang="en-US" sz="2800" dirty="0"/>
              <a:t>It creates permanent mutual understanding and respectability for each other’s view</a:t>
            </a:r>
          </a:p>
          <a:p>
            <a:r>
              <a:rPr lang="en-US" sz="2800" dirty="0"/>
              <a:t>It shows the dynamism of any organization, society or Nation. </a:t>
            </a:r>
          </a:p>
          <a:p>
            <a:r>
              <a:rPr lang="en-US" sz="2800" b="1" dirty="0"/>
              <a:t>Note:</a:t>
            </a:r>
            <a:r>
              <a:rPr lang="en-US" sz="2800" dirty="0"/>
              <a:t> </a:t>
            </a:r>
            <a:r>
              <a:rPr lang="en-US" sz="2800" i="1" dirty="0"/>
              <a:t>Without conflict life would have been dull and uninteresting. So conflict can be said to be beneficial and desirable</a:t>
            </a:r>
            <a:r>
              <a:rPr lang="en-US" sz="2800" dirty="0"/>
              <a:t>.</a:t>
            </a:r>
          </a:p>
          <a:p>
            <a:endParaRPr lang="en-US" dirty="0"/>
          </a:p>
        </p:txBody>
      </p:sp>
    </p:spTree>
    <p:extLst>
      <p:ext uri="{BB962C8B-B14F-4D97-AF65-F5344CB8AC3E}">
        <p14:creationId xmlns:p14="http://schemas.microsoft.com/office/powerpoint/2010/main" val="114359755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2"/>
                                        </p:tgtEl>
                                      </p:cBhvr>
                                    </p:animEffect>
                                    <p:set>
                                      <p:cBhvr>
                                        <p:cTn id="21"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4" algn="ctr" rtl="0">
              <a:spcBef>
                <a:spcPct val="0"/>
              </a:spcBef>
            </a:pPr>
            <a:r>
              <a:rPr lang="en-US" sz="4000" b="1" u="sng" dirty="0"/>
              <a:t>Conflict Square</a:t>
            </a:r>
            <a:br>
              <a:rPr lang="en-US" dirty="0"/>
            </a:br>
            <a:br>
              <a:rPr lang="en-US" dirty="0"/>
            </a:br>
            <a:endParaRPr lang="en-US" dirty="0"/>
          </a:p>
        </p:txBody>
      </p:sp>
      <p:pic>
        <p:nvPicPr>
          <p:cNvPr id="4" name="Content Placeholder 3"/>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2162275" y="2170500"/>
            <a:ext cx="5054400" cy="3355200"/>
          </a:xfrm>
          <a:prstGeom prst="rect">
            <a:avLst/>
          </a:prstGeom>
          <a:noFill/>
          <a:ln>
            <a:noFill/>
          </a:ln>
        </p:spPr>
      </p:pic>
    </p:spTree>
    <p:extLst>
      <p:ext uri="{BB962C8B-B14F-4D97-AF65-F5344CB8AC3E}">
        <p14:creationId xmlns:p14="http://schemas.microsoft.com/office/powerpoint/2010/main" val="15177519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2"/>
                                        </p:tgtEl>
                                        <p:attrNameLst>
                                          <p:attrName>ppt_w</p:attrName>
                                        </p:attrNameLst>
                                      </p:cBhvr>
                                      <p:tavLst>
                                        <p:tav tm="0">
                                          <p:val>
                                            <p:strVal val="ppt_w"/>
                                          </p:val>
                                        </p:tav>
                                        <p:tav tm="100000">
                                          <p:val>
                                            <p:fltVal val="0"/>
                                          </p:val>
                                        </p:tav>
                                      </p:tavLst>
                                    </p:anim>
                                    <p:anim calcmode="lin" valueType="num">
                                      <p:cBhvr>
                                        <p:cTn id="7" dur="500"/>
                                        <p:tgtEl>
                                          <p:spTgt spid="2"/>
                                        </p:tgtEl>
                                        <p:attrNameLst>
                                          <p:attrName>ppt_h</p:attrName>
                                        </p:attrNameLst>
                                      </p:cBhvr>
                                      <p:tavLst>
                                        <p:tav tm="0">
                                          <p:val>
                                            <p:strVal val="ppt_h"/>
                                          </p:val>
                                        </p:tav>
                                        <p:tav tm="100000">
                                          <p:val>
                                            <p:fltVal val="0"/>
                                          </p:val>
                                        </p:tav>
                                      </p:tavLst>
                                    </p:anim>
                                    <p:animEffect transition="out" filter="fade">
                                      <p:cBhvr>
                                        <p:cTn id="8" dur="500"/>
                                        <p:tgtEl>
                                          <p:spTgt spid="2"/>
                                        </p:tgtEl>
                                      </p:cBhvr>
                                    </p:animEffect>
                                    <p:set>
                                      <p:cBhvr>
                                        <p:cTn id="9" dur="1" fill="hold">
                                          <p:stCondLst>
                                            <p:cond delay="4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Explanatory Notes</a:t>
            </a:r>
            <a:endParaRPr lang="en-US" dirty="0"/>
          </a:p>
        </p:txBody>
      </p:sp>
      <p:sp>
        <p:nvSpPr>
          <p:cNvPr id="3" name="Content Placeholder 2"/>
          <p:cNvSpPr>
            <a:spLocks noGrp="1"/>
          </p:cNvSpPr>
          <p:nvPr>
            <p:ph sz="quarter" idx="1"/>
          </p:nvPr>
        </p:nvSpPr>
        <p:spPr/>
        <p:txBody>
          <a:bodyPr>
            <a:noAutofit/>
          </a:bodyPr>
          <a:lstStyle/>
          <a:p>
            <a:r>
              <a:rPr lang="en-US" sz="2800" dirty="0"/>
              <a:t>When Compatible Goals meet with Compatible behaviour, the result is Harmony. Fig (A): When Compatible behavior meet with Incompatible Goals, it produces Latent Conflict. Fig (B): Whenever Incompatible Behavior meet with Compatible Goals, the result is Surface Conflict. Fig (C): But when Incompatible Goals meet with Incompatible Behaviour, it results into Deep rooted/Open conflict. Fig (D) as shown above.</a:t>
            </a:r>
          </a:p>
        </p:txBody>
      </p:sp>
    </p:spTree>
    <p:extLst>
      <p:ext uri="{BB962C8B-B14F-4D97-AF65-F5344CB8AC3E}">
        <p14:creationId xmlns:p14="http://schemas.microsoft.com/office/powerpoint/2010/main" val="1386277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Maslow Hierarchy of Need </a:t>
            </a:r>
            <a:br>
              <a:rPr lang="en-US" dirty="0"/>
            </a:br>
            <a:endParaRPr lang="en-US" dirty="0"/>
          </a:p>
        </p:txBody>
      </p:sp>
      <p:sp>
        <p:nvSpPr>
          <p:cNvPr id="3" name="Content Placeholder 2"/>
          <p:cNvSpPr>
            <a:spLocks noGrp="1"/>
          </p:cNvSpPr>
          <p:nvPr>
            <p:ph sz="quarter" idx="1"/>
          </p:nvPr>
        </p:nvSpPr>
        <p:spPr/>
        <p:txBody>
          <a:bodyPr/>
          <a:lstStyle/>
          <a:p>
            <a:r>
              <a:rPr lang="en-US" sz="3200" dirty="0"/>
              <a:t>Maslow Hierarchy of Needs is a theory of needs, represented as a pyramid with more basic needs at the bottom. It is a theory in Psychology, proposed by Abraham Maslow in 1943.	These include:  	</a:t>
            </a:r>
          </a:p>
          <a:p>
            <a:endParaRPr lang="en-US" dirty="0"/>
          </a:p>
        </p:txBody>
      </p:sp>
    </p:spTree>
    <p:extLst>
      <p:ext uri="{BB962C8B-B14F-4D97-AF65-F5344CB8AC3E}">
        <p14:creationId xmlns:p14="http://schemas.microsoft.com/office/powerpoint/2010/main" val="11286094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Maslow Hierarchy of Need </a:t>
            </a:r>
            <a:br>
              <a:rPr lang="en-US" dirty="0"/>
            </a:br>
            <a:endParaRPr lang="en-US" dirty="0"/>
          </a:p>
        </p:txBody>
      </p:sp>
      <p:sp>
        <p:nvSpPr>
          <p:cNvPr id="3" name="Content Placeholder 2"/>
          <p:cNvSpPr>
            <a:spLocks noGrp="1"/>
          </p:cNvSpPr>
          <p:nvPr>
            <p:ph sz="quarter" idx="1"/>
          </p:nvPr>
        </p:nvSpPr>
        <p:spPr/>
        <p:txBody>
          <a:bodyPr/>
          <a:lstStyle/>
          <a:p>
            <a:pPr marL="0" indent="0">
              <a:buNone/>
            </a:pPr>
            <a:r>
              <a:rPr lang="en-US" dirty="0"/>
              <a:t>  	</a:t>
            </a:r>
          </a:p>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219200"/>
            <a:ext cx="8686800" cy="5257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53892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6096000"/>
          </a:xfrm>
        </p:spPr>
        <p:txBody>
          <a:bodyPr>
            <a:normAutofit/>
          </a:bodyPr>
          <a:lstStyle/>
          <a:p>
            <a:r>
              <a:rPr lang="en-US" sz="3200" dirty="0"/>
              <a:t>The Maslow Hierarchy of needs is drawn in order of importance. It is often depicted as a pyramid consisting of five levels. The lowest level is associated with physiological needs, (they are the literal requirements for human survival) </a:t>
            </a:r>
          </a:p>
          <a:p>
            <a:r>
              <a:rPr lang="en-US" sz="3200" dirty="0"/>
              <a:t>(food, water and shelter without which the human body cannot function) while the uppermost level is associated with self-actualization needs, particularly those related to identity and purpose of existence</a:t>
            </a:r>
          </a:p>
        </p:txBody>
      </p:sp>
    </p:spTree>
    <p:extLst>
      <p:ext uri="{BB962C8B-B14F-4D97-AF65-F5344CB8AC3E}">
        <p14:creationId xmlns:p14="http://schemas.microsoft.com/office/powerpoint/2010/main" val="9748941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normAutofit fontScale="90000"/>
          </a:bodyPr>
          <a:lstStyle/>
          <a:p>
            <a:r>
              <a:rPr lang="en-US" b="1" u="sng" dirty="0"/>
              <a:t>Conflict development Stages / Early warning signs </a:t>
            </a:r>
            <a:br>
              <a:rPr lang="en-US" dirty="0"/>
            </a:br>
            <a:endParaRPr lang="en-US" dirty="0"/>
          </a:p>
        </p:txBody>
      </p:sp>
      <p:sp>
        <p:nvSpPr>
          <p:cNvPr id="3" name="Content Placeholder 2"/>
          <p:cNvSpPr>
            <a:spLocks noGrp="1"/>
          </p:cNvSpPr>
          <p:nvPr>
            <p:ph sz="quarter" idx="1"/>
          </p:nvPr>
        </p:nvSpPr>
        <p:spPr/>
        <p:txBody>
          <a:bodyPr>
            <a:normAutofit/>
          </a:bodyPr>
          <a:lstStyle/>
          <a:p>
            <a:r>
              <a:rPr lang="en-US" sz="3200" dirty="0"/>
              <a:t>Conflict does not just occur. They have their history and development stages. Just like every other thing such as trees, insects, human beings or organizations have their development cycles or stages, so also is conflict. Most conflicts have escalated to crisis stage simply because the affected persons/parties do not understand the dynamics of conflicts and how they develop. </a:t>
            </a:r>
          </a:p>
          <a:p>
            <a:endParaRPr lang="en-US" dirty="0"/>
          </a:p>
        </p:txBody>
      </p:sp>
    </p:spTree>
    <p:extLst>
      <p:ext uri="{BB962C8B-B14F-4D97-AF65-F5344CB8AC3E}">
        <p14:creationId xmlns:p14="http://schemas.microsoft.com/office/powerpoint/2010/main" val="28500814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8229600" cy="5562600"/>
          </a:xfrm>
        </p:spPr>
        <p:txBody>
          <a:bodyPr>
            <a:normAutofit fontScale="92500" lnSpcReduction="20000"/>
          </a:bodyPr>
          <a:lstStyle/>
          <a:p>
            <a:r>
              <a:rPr lang="en-US" sz="3200" dirty="0"/>
              <a:t>In this paper, therefore, we shall look at the various stages of conflict development with a view to enabling us not only understand, but also to grasp how to handle conflict situation without causing more damages to it.</a:t>
            </a:r>
          </a:p>
          <a:p>
            <a:r>
              <a:rPr lang="en-US" sz="3200" dirty="0"/>
              <a:t> It is advisable that those who do not possess enough skills on the management of conflicts should avoid wading into conflict without engaging the expertise of a trained Conflict Manager or Practitioner. It is also recommended that Policy-makers and Leaders in various organizations, be it Government or Non-Governmental Organizations, should undergo some basic training on Conflict Management and Resolutions</a:t>
            </a:r>
            <a:r>
              <a:rPr lang="en-US" dirty="0"/>
              <a:t>.</a:t>
            </a:r>
          </a:p>
          <a:p>
            <a:endParaRPr lang="en-US" dirty="0"/>
          </a:p>
        </p:txBody>
      </p:sp>
    </p:spTree>
    <p:extLst>
      <p:ext uri="{BB962C8B-B14F-4D97-AF65-F5344CB8AC3E}">
        <p14:creationId xmlns:p14="http://schemas.microsoft.com/office/powerpoint/2010/main" val="9387214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TOPIC:</a:t>
            </a:r>
            <a:endParaRPr lang="en-US" dirty="0"/>
          </a:p>
        </p:txBody>
      </p:sp>
      <p:sp>
        <p:nvSpPr>
          <p:cNvPr id="3" name="Content Placeholder 2"/>
          <p:cNvSpPr>
            <a:spLocks noGrp="1"/>
          </p:cNvSpPr>
          <p:nvPr>
            <p:ph sz="quarter" idx="1"/>
          </p:nvPr>
        </p:nvSpPr>
        <p:spPr/>
        <p:txBody>
          <a:bodyPr>
            <a:normAutofit/>
          </a:bodyPr>
          <a:lstStyle/>
          <a:p>
            <a:pPr marL="0" indent="0">
              <a:buNone/>
            </a:pPr>
            <a:r>
              <a:rPr lang="en-US" sz="4000" b="1" u="sng" dirty="0"/>
              <a:t> </a:t>
            </a:r>
            <a:r>
              <a:rPr lang="en-US" sz="4800" b="1" u="sng" dirty="0"/>
              <a:t>CHURCH LEADERSHIP &amp; CRISIS/ CONFLICT MANAGEMENT  </a:t>
            </a:r>
            <a:br>
              <a:rPr lang="en-US" sz="4000" dirty="0"/>
            </a:br>
            <a:endParaRPr lang="en-US" sz="4000" dirty="0"/>
          </a:p>
        </p:txBody>
      </p:sp>
    </p:spTree>
    <p:extLst>
      <p:ext uri="{BB962C8B-B14F-4D97-AF65-F5344CB8AC3E}">
        <p14:creationId xmlns:p14="http://schemas.microsoft.com/office/powerpoint/2010/main" val="14002792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GRAPHICAL REPRESENTATION OF CONFLICT CYCLE</a:t>
            </a:r>
            <a:br>
              <a:rPr lang="en-US" dirty="0"/>
            </a:br>
            <a:endParaRPr lang="en-US" dirty="0"/>
          </a:p>
        </p:txBody>
      </p:sp>
      <p:pic>
        <p:nvPicPr>
          <p:cNvPr id="307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1717060" y="2785110"/>
            <a:ext cx="5944829" cy="212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68963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33400" y="1828800"/>
            <a:ext cx="7334727"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90039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6019800"/>
          </a:xfrm>
        </p:spPr>
        <p:txBody>
          <a:bodyPr>
            <a:normAutofit/>
          </a:bodyPr>
          <a:lstStyle/>
          <a:p>
            <a:r>
              <a:rPr lang="en-US" sz="2800" dirty="0"/>
              <a:t>Indicators to show that conflict is in crisis stage i.e. Demolishing, Destruction, Killing, Looting, Burning, etc. At this level of crisis, it is not always advisable for conflict Managers/Experts to jump into the crisis to resolve it. It is rather safer to engage the Security Agencies to wade into the crisis to maintain law and order before conflict Managers engage themselves in the crisis. It is noteworthy to mention here that the best entry point into any crisis is at the outcome level when the heat has come down. If conflict is properly addressed at this point, it may successfully be resolved and may not re-occur.</a:t>
            </a:r>
          </a:p>
          <a:p>
            <a:endParaRPr lang="en-US" dirty="0"/>
          </a:p>
        </p:txBody>
      </p:sp>
    </p:spTree>
    <p:extLst>
      <p:ext uri="{BB962C8B-B14F-4D97-AF65-F5344CB8AC3E}">
        <p14:creationId xmlns:p14="http://schemas.microsoft.com/office/powerpoint/2010/main" val="10757730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WARNING SIGNS:</a:t>
            </a:r>
            <a:endParaRPr lang="en-US" dirty="0"/>
          </a:p>
        </p:txBody>
      </p:sp>
      <p:pic>
        <p:nvPicPr>
          <p:cNvPr id="5122"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85801" y="1136248"/>
            <a:ext cx="7620000" cy="503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017227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a:t>
            </a:r>
          </a:p>
        </p:txBody>
      </p:sp>
      <p:sp>
        <p:nvSpPr>
          <p:cNvPr id="3" name="Content Placeholder 2"/>
          <p:cNvSpPr>
            <a:spLocks noGrp="1"/>
          </p:cNvSpPr>
          <p:nvPr>
            <p:ph sz="quarter" idx="1"/>
          </p:nvPr>
        </p:nvSpPr>
        <p:spPr/>
        <p:txBody>
          <a:bodyPr>
            <a:normAutofit/>
          </a:bodyPr>
          <a:lstStyle/>
          <a:p>
            <a:r>
              <a:rPr lang="en-US" sz="2800" b="1" dirty="0"/>
              <a:t>NB</a:t>
            </a:r>
            <a:r>
              <a:rPr lang="en-US" sz="2800" dirty="0"/>
              <a:t>: This diagram here explains conflict stages from Pre-conflict stage to Post-conflict stage and is important for Conflict Managers as it relates to conflict management and resolution. If the Conflict Manager understands the dynamics and the early warning signals and deals with them accordingly, the conflict may resolve permanently.</a:t>
            </a:r>
          </a:p>
          <a:p>
            <a:endParaRPr lang="en-US" sz="2800" dirty="0"/>
          </a:p>
        </p:txBody>
      </p:sp>
    </p:spTree>
    <p:extLst>
      <p:ext uri="{BB962C8B-B14F-4D97-AF65-F5344CB8AC3E}">
        <p14:creationId xmlns:p14="http://schemas.microsoft.com/office/powerpoint/2010/main" val="241594882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pPr lvl="0"/>
            <a:r>
              <a:rPr lang="en-US" b="1" dirty="0"/>
              <a:t>The Formation Stage:</a:t>
            </a:r>
            <a:r>
              <a:rPr lang="en-US" dirty="0"/>
              <a:t>  At this stage, the conflict is latent. Things that were previously taken for granted now become very serious issues. Mere differences become very serious disagreements. The obvious antagonistic shifts in attitude and </a:t>
            </a:r>
            <a:r>
              <a:rPr lang="en-US" dirty="0" err="1"/>
              <a:t>behaviours</a:t>
            </a:r>
            <a:r>
              <a:rPr lang="en-US" dirty="0"/>
              <a:t> show the early warning signs of the conflict at this formation stage and they need to be addressed quickly if further escalation is to be avoided.</a:t>
            </a:r>
          </a:p>
          <a:p>
            <a:pPr lvl="0"/>
            <a:endParaRPr lang="en-US" b="1" dirty="0"/>
          </a:p>
          <a:p>
            <a:pPr lvl="0"/>
            <a:r>
              <a:rPr lang="en-US" b="1" dirty="0"/>
              <a:t>Escalation Stage:</a:t>
            </a:r>
            <a:r>
              <a:rPr lang="en-US" dirty="0"/>
              <a:t> This stage is characterized by the development of enemy images. People begin to take sides, positions, harden their minds on issues, communication breakdown, perception becomes distorted and parties begin to commit resources to defend their positions. Leaders begin to make inflammatory public statements regarding those positions. Street demonstration is intensified among other nefarious activities.</a:t>
            </a:r>
          </a:p>
          <a:p>
            <a:endParaRPr lang="en-US" dirty="0"/>
          </a:p>
        </p:txBody>
      </p:sp>
    </p:spTree>
    <p:extLst>
      <p:ext uri="{BB962C8B-B14F-4D97-AF65-F5344CB8AC3E}">
        <p14:creationId xmlns:p14="http://schemas.microsoft.com/office/powerpoint/2010/main" val="3151291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pPr lvl="0"/>
            <a:r>
              <a:rPr lang="en-US" b="1" dirty="0"/>
              <a:t>Violent/Crisis Situation:</a:t>
            </a:r>
            <a:r>
              <a:rPr lang="en-US" dirty="0"/>
              <a:t> At this point conflict reaches its peak point and crisis stage. Parties now become physically aggressive to each other. It is a stage of open warfare and confrontation. There is physical barricades, open and organized violence, parties also demarcate their territories - weapons are freely used. There is total breakdown of law and order, and services are completely disrupted </a:t>
            </a:r>
            <a:r>
              <a:rPr lang="en-US" dirty="0" err="1"/>
              <a:t>e.g</a:t>
            </a:r>
            <a:r>
              <a:rPr lang="en-US" dirty="0"/>
              <a:t> schools are closed down, hospitals, market and other public activities are disrupted.</a:t>
            </a:r>
          </a:p>
          <a:p>
            <a:pPr lvl="0"/>
            <a:endParaRPr lang="en-US" b="1" dirty="0"/>
          </a:p>
          <a:p>
            <a:pPr lvl="0"/>
            <a:r>
              <a:rPr lang="en-US" b="1" dirty="0"/>
              <a:t>De-Escalation Stage:</a:t>
            </a:r>
            <a:r>
              <a:rPr lang="en-US" dirty="0"/>
              <a:t> At this state, there is gradual cessation of hostilities arising from conflict weariness, hunger, sanctions, and/ or external intervention. In conflict management, this is the best period for conflict managers to enter into the crisis in order to broker peace.</a:t>
            </a:r>
          </a:p>
          <a:p>
            <a:endParaRPr lang="en-US" dirty="0"/>
          </a:p>
        </p:txBody>
      </p:sp>
    </p:spTree>
    <p:extLst>
      <p:ext uri="{BB962C8B-B14F-4D97-AF65-F5344CB8AC3E}">
        <p14:creationId xmlns:p14="http://schemas.microsoft.com/office/powerpoint/2010/main" val="195050435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381000"/>
            <a:ext cx="7924800" cy="5334000"/>
          </a:xfrm>
        </p:spPr>
        <p:txBody>
          <a:bodyPr>
            <a:noAutofit/>
          </a:bodyPr>
          <a:lstStyle/>
          <a:p>
            <a:pPr marL="0" lvl="0" indent="0">
              <a:buNone/>
            </a:pPr>
            <a:r>
              <a:rPr lang="en-US" sz="2400" b="1" dirty="0"/>
              <a:t>6    Improvement Stage:</a:t>
            </a:r>
            <a:r>
              <a:rPr lang="en-US" sz="2400" dirty="0"/>
              <a:t> Here there is ceasefire, change of views on both sides of the conflict; people become generally tired and uninterested to continue with the crisis. Normally at this stage, any third party intervention will yield good results.</a:t>
            </a:r>
          </a:p>
          <a:p>
            <a:pPr lvl="0"/>
            <a:endParaRPr lang="en-US" sz="2400" b="1" dirty="0"/>
          </a:p>
          <a:p>
            <a:pPr marL="0" lvl="0" indent="0">
              <a:buNone/>
            </a:pPr>
            <a:r>
              <a:rPr lang="en-US" sz="2400" b="1" dirty="0"/>
              <a:t>7       Transformational Stage: </a:t>
            </a:r>
            <a:r>
              <a:rPr lang="en-US" sz="2400" dirty="0"/>
              <a:t>This is the post-conflict stage in any conflict situation. At this stage of the conflict all the causes are removed and reconciliation is ready to take root, even though this stage in conflict is desirable, it is hardly attained in any conflict situation. Depending on how well-managed any conflict may be, it will either be transformed by appropriate intervention, or it becomes a vicious circle that cannot break because those handling such conflicts did not remove the cause, or use appropriate conflict tools and techniques/skills to be able to address the conflict head-on as shown below. </a:t>
            </a:r>
          </a:p>
          <a:p>
            <a:endParaRPr lang="en-US" sz="2400" dirty="0"/>
          </a:p>
        </p:txBody>
      </p:sp>
    </p:spTree>
    <p:extLst>
      <p:ext uri="{BB962C8B-B14F-4D97-AF65-F5344CB8AC3E}">
        <p14:creationId xmlns:p14="http://schemas.microsoft.com/office/powerpoint/2010/main" val="95040229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85800" y="1524000"/>
            <a:ext cx="76200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81349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943600"/>
          </a:xfrm>
        </p:spPr>
        <p:txBody>
          <a:bodyPr>
            <a:noAutofit/>
          </a:bodyPr>
          <a:lstStyle/>
          <a:p>
            <a:r>
              <a:rPr lang="en-US" sz="2400" dirty="0"/>
              <a:t>Any stage of conflict can be transformed by appropriate intervention methods/techniques, provided the people themselves are willing to stop the hostilities against one another. Let me emphasis here also that the use of inappropriate approaches, tools and/or skills is responsible for most crises lingering for a very long time. Government and other organizations, including the Church, must endeavor to invest in training Conflict Resolution </a:t>
            </a:r>
          </a:p>
          <a:p>
            <a:endParaRPr lang="en-US" sz="2400" dirty="0"/>
          </a:p>
          <a:p>
            <a:r>
              <a:rPr lang="en-US" sz="2400" dirty="0"/>
              <a:t>Experts/Managers in order to avert crisis and rather build structures of peace and development for the good of the people. Unfortunately, many organizations including the Church hardly invest in building permanent structures of peace as stated above. This is where we as Bishop should avail ourselves the opportunity to embrace the vision of the Church of Nigeria about Justice, Equity and Peace Commission.</a:t>
            </a:r>
          </a:p>
          <a:p>
            <a:endParaRPr lang="en-US" sz="2400" dirty="0"/>
          </a:p>
        </p:txBody>
      </p:sp>
    </p:spTree>
    <p:extLst>
      <p:ext uri="{BB962C8B-B14F-4D97-AF65-F5344CB8AC3E}">
        <p14:creationId xmlns:p14="http://schemas.microsoft.com/office/powerpoint/2010/main" val="10622326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a:t>CONFLICT/ CRISIS MANAGEMENT IN THE CHURCH </a:t>
            </a:r>
            <a:br>
              <a:rPr lang="en-US" dirty="0"/>
            </a:br>
            <a:endParaRPr lang="en-US" dirty="0"/>
          </a:p>
        </p:txBody>
      </p:sp>
      <p:sp>
        <p:nvSpPr>
          <p:cNvPr id="3" name="Content Placeholder 2"/>
          <p:cNvSpPr>
            <a:spLocks noGrp="1"/>
          </p:cNvSpPr>
          <p:nvPr>
            <p:ph sz="quarter" idx="1"/>
          </p:nvPr>
        </p:nvSpPr>
        <p:spPr>
          <a:xfrm>
            <a:off x="457200" y="1219200"/>
            <a:ext cx="8229600" cy="5334000"/>
          </a:xfrm>
        </p:spPr>
        <p:txBody>
          <a:bodyPr>
            <a:normAutofit fontScale="62500" lnSpcReduction="20000"/>
          </a:bodyPr>
          <a:lstStyle/>
          <a:p>
            <a:r>
              <a:rPr lang="en-US" sz="4000" dirty="0"/>
              <a:t>I want to thank His Lordship the Rt. Rev. Innocent </a:t>
            </a:r>
            <a:r>
              <a:rPr lang="en-US" sz="4000" dirty="0" err="1"/>
              <a:t>Ordu</a:t>
            </a:r>
            <a:r>
              <a:rPr lang="en-US" sz="4000" dirty="0"/>
              <a:t> for inviting me to be part of this spiritual program. I wish to also congratulate him and the entire Diocese for organizing this training at this time. It is a right step in a right direction. </a:t>
            </a:r>
          </a:p>
          <a:p>
            <a:endParaRPr lang="en-US" sz="4000" dirty="0"/>
          </a:p>
          <a:p>
            <a:r>
              <a:rPr lang="en-US" sz="4000" dirty="0"/>
              <a:t>The entire Church needs training of this nature to enable her understand the dynamics of conflict and how it occurs. The leaders of the Church on their part need to understand their roles and responsibilities, each and every one of them, taking their duties seriously without any unnecessary incubulances. </a:t>
            </a:r>
          </a:p>
          <a:p>
            <a:endParaRPr lang="en-US" sz="4000" dirty="0"/>
          </a:p>
          <a:p>
            <a:r>
              <a:rPr lang="en-US" sz="4000" dirty="0"/>
              <a:t>The speaker of yesterday Ven. Dr. </a:t>
            </a:r>
            <a:r>
              <a:rPr lang="en-US" sz="4000" dirty="0" err="1"/>
              <a:t>Fyneface</a:t>
            </a:r>
            <a:r>
              <a:rPr lang="en-US" sz="4000" dirty="0"/>
              <a:t> </a:t>
            </a:r>
            <a:r>
              <a:rPr lang="en-US" sz="4000" dirty="0" err="1"/>
              <a:t>Akah</a:t>
            </a:r>
            <a:r>
              <a:rPr lang="en-US" sz="4000" dirty="0"/>
              <a:t> (J.P) spoke extensively on this subject matter.     </a:t>
            </a:r>
          </a:p>
          <a:p>
            <a:pPr marL="0" indent="0">
              <a:buNone/>
            </a:pPr>
            <a:endParaRPr lang="en-US" sz="4000" dirty="0"/>
          </a:p>
          <a:p>
            <a:pPr marL="0" indent="0">
              <a:buNone/>
            </a:pPr>
            <a:endParaRPr lang="en-US" dirty="0"/>
          </a:p>
          <a:p>
            <a:endParaRPr lang="en-US" dirty="0"/>
          </a:p>
        </p:txBody>
      </p:sp>
    </p:spTree>
    <p:extLst>
      <p:ext uri="{BB962C8B-B14F-4D97-AF65-F5344CB8AC3E}">
        <p14:creationId xmlns:p14="http://schemas.microsoft.com/office/powerpoint/2010/main" val="3685773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Different tools in Conflict Analysis</a:t>
            </a:r>
            <a:br>
              <a:rPr lang="en-US" dirty="0"/>
            </a:b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Just as mechanics have their tools, so do Conflict Managers use appropriate tools in analyzing conflicts. It is, therefore, very pertinent for Conflict Managers to know the needs, interest and the position of the parties in conflict before they can attempt to address it.</a:t>
            </a:r>
          </a:p>
          <a:p>
            <a:endParaRPr lang="en-US" dirty="0"/>
          </a:p>
          <a:p>
            <a:r>
              <a:rPr lang="en-US" dirty="0"/>
              <a:t>In every conflict situation you will discover interestingly that each person or the parties involved always protect their interest: their needs are hidden right in their minds completely undisclosed to the general public-so everyone takes a particular position which is not commonly seen until the Conflict Mangers/Experts dig into it to unveil it. This phenomenon makes most conflicts very complex and complicated to handle. It is in the light of this that the use of tools for conflict analysis is necessary.</a:t>
            </a:r>
          </a:p>
          <a:p>
            <a:endParaRPr lang="en-US" dirty="0"/>
          </a:p>
        </p:txBody>
      </p:sp>
    </p:spTree>
    <p:extLst>
      <p:ext uri="{BB962C8B-B14F-4D97-AF65-F5344CB8AC3E}">
        <p14:creationId xmlns:p14="http://schemas.microsoft.com/office/powerpoint/2010/main" val="32376824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516563"/>
          </a:xfrm>
        </p:spPr>
        <p:txBody>
          <a:bodyPr>
            <a:normAutofit/>
          </a:bodyPr>
          <a:lstStyle/>
          <a:p>
            <a:r>
              <a:rPr lang="en-US" sz="2800" dirty="0"/>
              <a:t>I was personally privileged to mediate into two conflict cases that were not only complicated, but also took many years. One of the conflicts lasted for a century and the other lasted for more than seventy years.</a:t>
            </a:r>
          </a:p>
          <a:p>
            <a:endParaRPr lang="en-US" sz="2800" dirty="0"/>
          </a:p>
          <a:p>
            <a:r>
              <a:rPr lang="en-US" sz="2800" dirty="0"/>
              <a:t> There are some conflicts that are older than a normal human lifespan. A conflict of over one hundred and fifty years must surely be older than the oldest surviving personality in your immediate community. Such complicated and long term conflicts cannot be taken for granted.</a:t>
            </a:r>
          </a:p>
          <a:p>
            <a:endParaRPr lang="en-US" sz="2800" dirty="0"/>
          </a:p>
        </p:txBody>
      </p:sp>
    </p:spTree>
    <p:extLst>
      <p:ext uri="{BB962C8B-B14F-4D97-AF65-F5344CB8AC3E}">
        <p14:creationId xmlns:p14="http://schemas.microsoft.com/office/powerpoint/2010/main" val="130182277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p:txBody>
          <a:bodyPr>
            <a:normAutofit/>
          </a:bodyPr>
          <a:lstStyle/>
          <a:p>
            <a:pPr algn="ctr"/>
            <a:r>
              <a:rPr lang="en-US" sz="4800" b="1" dirty="0"/>
              <a:t>There are many conflict tools, but, for the purpose of this presentation, I will concentrate on the following:</a:t>
            </a:r>
            <a:br>
              <a:rPr lang="en-US" sz="4800" b="1" dirty="0"/>
            </a:br>
            <a:endParaRPr lang="en-US" sz="4800" b="1" dirty="0"/>
          </a:p>
        </p:txBody>
      </p:sp>
    </p:spTree>
    <p:extLst>
      <p:ext uri="{BB962C8B-B14F-4D97-AF65-F5344CB8AC3E}">
        <p14:creationId xmlns:p14="http://schemas.microsoft.com/office/powerpoint/2010/main" val="3811060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ABC Triangle:</a:t>
            </a:r>
            <a:br>
              <a:rPr lang="en-US" dirty="0"/>
            </a:br>
            <a:endParaRPr lang="en-US" dirty="0"/>
          </a:p>
        </p:txBody>
      </p:sp>
      <p:pic>
        <p:nvPicPr>
          <p:cNvPr id="819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612775" y="1815186"/>
            <a:ext cx="8153400" cy="4065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67206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4000" dirty="0"/>
              <a:t>Every conflict has three major components namely: </a:t>
            </a:r>
            <a:r>
              <a:rPr lang="en-US" sz="4000" u="sng" dirty="0"/>
              <a:t>Attitudes</a:t>
            </a:r>
            <a:r>
              <a:rPr lang="en-US" sz="4000" dirty="0"/>
              <a:t>, </a:t>
            </a:r>
            <a:r>
              <a:rPr lang="en-US" sz="4000" u="sng" dirty="0"/>
              <a:t>Behaviour</a:t>
            </a:r>
            <a:r>
              <a:rPr lang="en-US" sz="4000" dirty="0"/>
              <a:t> and </a:t>
            </a:r>
            <a:r>
              <a:rPr lang="en-US" sz="4000" u="sng" dirty="0"/>
              <a:t>Context/Source</a:t>
            </a:r>
            <a:r>
              <a:rPr lang="en-US" sz="4000" dirty="0"/>
              <a:t>. Chris Mitchel noted that every conflict must have these three (3) dimensions. Each of the three </a:t>
            </a:r>
          </a:p>
        </p:txBody>
      </p:sp>
    </p:spTree>
    <p:extLst>
      <p:ext uri="{BB962C8B-B14F-4D97-AF65-F5344CB8AC3E}">
        <p14:creationId xmlns:p14="http://schemas.microsoft.com/office/powerpoint/2010/main" val="12467533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6324600"/>
          </a:xfrm>
        </p:spPr>
        <p:txBody>
          <a:bodyPr>
            <a:normAutofit fontScale="92500"/>
          </a:bodyPr>
          <a:lstStyle/>
          <a:p>
            <a:r>
              <a:rPr lang="en-US" dirty="0"/>
              <a:t>(3) influences the other. This, according to Mitchel, is one important starting point in understanding and dealing with conflict.</a:t>
            </a:r>
          </a:p>
          <a:p>
            <a:r>
              <a:rPr lang="en-US" dirty="0"/>
              <a:t>In every given conflict situation, the Conflict Manager should note the following: </a:t>
            </a:r>
          </a:p>
          <a:p>
            <a:endParaRPr lang="en-US" b="1" dirty="0"/>
          </a:p>
          <a:p>
            <a:r>
              <a:rPr lang="en-US" b="1" dirty="0"/>
              <a:t>Attitude: </a:t>
            </a:r>
            <a:r>
              <a:rPr lang="en-US" dirty="0"/>
              <a:t>The attitude may relate to: fear, prejudice, hatred, alienation, refusal to compromise, mistrust, perception, etc. as already shown in the diagram above.</a:t>
            </a:r>
          </a:p>
          <a:p>
            <a:r>
              <a:rPr lang="en-US" b="1" dirty="0"/>
              <a:t>Behavior: </a:t>
            </a:r>
            <a:r>
              <a:rPr lang="en-US" dirty="0"/>
              <a:t>In behavior, the Conflict Manager/practitioner looks at areas such as discrimination, reprisal attacks, marginalization, displacement, intimidation, destruction, arson, killing, maiming, etc.</a:t>
            </a:r>
          </a:p>
          <a:p>
            <a:endParaRPr lang="en-US" dirty="0"/>
          </a:p>
        </p:txBody>
      </p:sp>
    </p:spTree>
    <p:extLst>
      <p:ext uri="{BB962C8B-B14F-4D97-AF65-F5344CB8AC3E}">
        <p14:creationId xmlns:p14="http://schemas.microsoft.com/office/powerpoint/2010/main" val="16673875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6248400"/>
          </a:xfrm>
        </p:spPr>
        <p:txBody>
          <a:bodyPr>
            <a:normAutofit fontScale="92500" lnSpcReduction="10000"/>
          </a:bodyPr>
          <a:lstStyle/>
          <a:p>
            <a:r>
              <a:rPr lang="en-US" b="1" dirty="0"/>
              <a:t>Context/Source: </a:t>
            </a:r>
            <a:r>
              <a:rPr lang="en-US" dirty="0"/>
              <a:t> This relates to sources of conflict or issues on the ground. In context, </a:t>
            </a:r>
            <a:r>
              <a:rPr lang="en-US" sz="2800" dirty="0"/>
              <a:t>therefore, the Conflict Manager considers issues such as imbalances, injustices, abuse of rights, poverty, corruption, maladministration, poor governance, scarce resources among other social vices fringing on the wellbeing of the people that normally result into crisis. Structural conflict can be classified under this group. Structural Conflicts are caused by forces external to the disputants. Poverty can be grouped under this arrangement.</a:t>
            </a:r>
          </a:p>
          <a:p>
            <a:endParaRPr lang="en-US" sz="2800" b="1" dirty="0"/>
          </a:p>
          <a:p>
            <a:r>
              <a:rPr lang="en-US" sz="2800" b="1" dirty="0"/>
              <a:t>2.	Time-Line:</a:t>
            </a:r>
            <a:r>
              <a:rPr lang="en-US" sz="2800" dirty="0"/>
              <a:t> This is a very important tool in determining conflict analysis. Time-line is usually used to determine events against time. It helps the Conflict Manager to plot the history of the conflict, as it were, in their chronological order or sequence. </a:t>
            </a:r>
          </a:p>
          <a:p>
            <a:endParaRPr lang="en-US" sz="2800" dirty="0"/>
          </a:p>
        </p:txBody>
      </p:sp>
    </p:spTree>
    <p:extLst>
      <p:ext uri="{BB962C8B-B14F-4D97-AF65-F5344CB8AC3E}">
        <p14:creationId xmlns:p14="http://schemas.microsoft.com/office/powerpoint/2010/main" val="29757361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553200"/>
          </a:xfrm>
        </p:spPr>
        <p:txBody>
          <a:bodyPr>
            <a:normAutofit/>
          </a:bodyPr>
          <a:lstStyle/>
          <a:p>
            <a:r>
              <a:rPr lang="en-US" sz="2800" dirty="0"/>
              <a:t>In every conflict situation, parties or groups involved always have different views, dates, experiences and perceptions, which they normally see in the conflict. Each party to the conflict has different histories.</a:t>
            </a:r>
          </a:p>
          <a:p>
            <a:endParaRPr lang="en-US" sz="2800" dirty="0"/>
          </a:p>
          <a:p>
            <a:r>
              <a:rPr lang="en-US" sz="2800" dirty="0"/>
              <a:t> It is, therefore, not to the interest of the Conflict Manager who is the third party and the Mediator to the conflict to begin to argue the dates and their perceptions. All you need to do is take note in a sequence the time-line of their conflict: note all the dates and events as the parties chronicle them.</a:t>
            </a:r>
          </a:p>
          <a:p>
            <a:endParaRPr lang="en-US" dirty="0"/>
          </a:p>
        </p:txBody>
      </p:sp>
    </p:spTree>
    <p:extLst>
      <p:ext uri="{BB962C8B-B14F-4D97-AF65-F5344CB8AC3E}">
        <p14:creationId xmlns:p14="http://schemas.microsoft.com/office/powerpoint/2010/main" val="134073337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When Time-line is needed</a:t>
            </a:r>
            <a:br>
              <a:rPr lang="en-US" dirty="0"/>
            </a:br>
            <a:endParaRPr lang="en-US" dirty="0"/>
          </a:p>
        </p:txBody>
      </p:sp>
      <p:sp>
        <p:nvSpPr>
          <p:cNvPr id="3" name="Content Placeholder 2"/>
          <p:cNvSpPr>
            <a:spLocks noGrp="1"/>
          </p:cNvSpPr>
          <p:nvPr>
            <p:ph sz="quarter" idx="1"/>
          </p:nvPr>
        </p:nvSpPr>
        <p:spPr/>
        <p:txBody>
          <a:bodyPr>
            <a:normAutofit fontScale="92500" lnSpcReduction="10000"/>
          </a:bodyPr>
          <a:lstStyle/>
          <a:p>
            <a:r>
              <a:rPr lang="en-US" sz="3600" dirty="0"/>
              <a:t>Time-line should be used early to create understanding for the conflict and to lead the people to the rightful action to be taken. It can also be effective at the later stage to help in strategizing, reflecting and drawing of future plan.  </a:t>
            </a:r>
          </a:p>
          <a:p>
            <a:r>
              <a:rPr lang="en-US" sz="3600" dirty="0"/>
              <a:t>Time-Line Analysis of a crisis between Jogo Community vs. </a:t>
            </a:r>
            <a:r>
              <a:rPr lang="en-US" sz="3600" dirty="0" err="1"/>
              <a:t>Ajiko</a:t>
            </a:r>
            <a:r>
              <a:rPr lang="en-US" sz="3600" dirty="0"/>
              <a:t> Community from April – December  1998.		</a:t>
            </a:r>
          </a:p>
          <a:p>
            <a:endParaRPr lang="en-US" dirty="0"/>
          </a:p>
        </p:txBody>
      </p:sp>
    </p:spTree>
    <p:extLst>
      <p:ext uri="{BB962C8B-B14F-4D97-AF65-F5344CB8AC3E}">
        <p14:creationId xmlns:p14="http://schemas.microsoft.com/office/powerpoint/2010/main" val="30883428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When Time-line is needed</a:t>
            </a:r>
            <a:br>
              <a:rPr lang="en-US" dirty="0"/>
            </a:br>
            <a:endParaRPr lang="en-US" dirty="0"/>
          </a:p>
        </p:txBody>
      </p:sp>
      <p:sp>
        <p:nvSpPr>
          <p:cNvPr id="3" name="Content Placeholder 2"/>
          <p:cNvSpPr>
            <a:spLocks noGrp="1"/>
          </p:cNvSpPr>
          <p:nvPr>
            <p:ph sz="quarter" idx="1"/>
          </p:nvPr>
        </p:nvSpPr>
        <p:spPr/>
        <p:txBody>
          <a:bodyPr>
            <a:noAutofit/>
          </a:bodyPr>
          <a:lstStyle/>
          <a:p>
            <a:r>
              <a:rPr lang="en-US" sz="2000" dirty="0"/>
              <a:t>Time-line should be used early to create understanding for the conflict and to lead the people to the rightful action to be taken. It can also be effective at the later stage to help in strategizing, reflecting and drawing of future plan.  </a:t>
            </a:r>
          </a:p>
          <a:p>
            <a:pPr lvl="0"/>
            <a:endParaRPr lang="en-US" sz="2000" b="1" dirty="0"/>
          </a:p>
          <a:p>
            <a:pPr lvl="0"/>
            <a:r>
              <a:rPr lang="en-US" sz="2000" b="1" dirty="0"/>
              <a:t>Conflict Mapping: </a:t>
            </a:r>
            <a:r>
              <a:rPr lang="en-US" sz="2000" dirty="0"/>
              <a:t>In analyzing conflict, there is what we normally call symbolic representation. Conflict can be represented or expressed through writing, drawing, painting, sculpture, or even songs. Mapping is a technique used to represent the conflict graphically, placing the parties in the conflict in relation to each other on the map.</a:t>
            </a:r>
          </a:p>
          <a:p>
            <a:endParaRPr lang="en-US" sz="2000" dirty="0"/>
          </a:p>
        </p:txBody>
      </p:sp>
    </p:spTree>
    <p:extLst>
      <p:ext uri="{BB962C8B-B14F-4D97-AF65-F5344CB8AC3E}">
        <p14:creationId xmlns:p14="http://schemas.microsoft.com/office/powerpoint/2010/main" val="18471713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Aim / Purpose of the Training: </a:t>
            </a:r>
            <a:endParaRPr lang="en-US" dirty="0"/>
          </a:p>
        </p:txBody>
      </p:sp>
      <p:sp>
        <p:nvSpPr>
          <p:cNvPr id="3" name="Content Placeholder 2"/>
          <p:cNvSpPr>
            <a:spLocks noGrp="1"/>
          </p:cNvSpPr>
          <p:nvPr>
            <p:ph sz="quarter" idx="1"/>
          </p:nvPr>
        </p:nvSpPr>
        <p:spPr/>
        <p:txBody>
          <a:bodyPr/>
          <a:lstStyle/>
          <a:p>
            <a:pPr algn="ctr"/>
            <a:endParaRPr lang="en-US" dirty="0"/>
          </a:p>
          <a:p>
            <a:pPr algn="ctr"/>
            <a:r>
              <a:rPr lang="en-US" sz="4000" dirty="0"/>
              <a:t>This training will enable participants to grasp and properly understand the dynamics of Conflict; how it occurs and develops into full blown crisis.</a:t>
            </a:r>
          </a:p>
          <a:p>
            <a:pPr algn="ctr"/>
            <a:endParaRPr lang="en-US" sz="4000" dirty="0"/>
          </a:p>
        </p:txBody>
      </p:sp>
    </p:spTree>
    <p:extLst>
      <p:ext uri="{BB962C8B-B14F-4D97-AF65-F5344CB8AC3E}">
        <p14:creationId xmlns:p14="http://schemas.microsoft.com/office/powerpoint/2010/main" val="8624767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Conflict Tree:</a:t>
            </a:r>
            <a:endParaRPr lang="en-US" dirty="0"/>
          </a:p>
        </p:txBody>
      </p:sp>
      <p:sp>
        <p:nvSpPr>
          <p:cNvPr id="3" name="Content Placeholder 2"/>
          <p:cNvSpPr>
            <a:spLocks noGrp="1"/>
          </p:cNvSpPr>
          <p:nvPr>
            <p:ph sz="quarter" idx="1"/>
          </p:nvPr>
        </p:nvSpPr>
        <p:spPr>
          <a:xfrm>
            <a:off x="457200" y="1066800"/>
            <a:ext cx="8229600" cy="5562600"/>
          </a:xfrm>
        </p:spPr>
        <p:txBody>
          <a:bodyPr>
            <a:normAutofit fontScale="85000" lnSpcReduction="20000"/>
          </a:bodyPr>
          <a:lstStyle/>
          <a:p>
            <a:r>
              <a:rPr lang="en-US" dirty="0"/>
              <a:t>Conflict Tree Tool Analysis is a tool as well as technique in analyzing root causes to any conflict case. Let it be known that just as the Tree has branches and leaves, so conflict may grow from a small tender age to a full blown conflict; if due attention is not given to it at the initial stage. You cannot easily fall or cut down a grown-up tree unless you are able to remove the roots. </a:t>
            </a:r>
          </a:p>
          <a:p>
            <a:endParaRPr lang="en-US" dirty="0"/>
          </a:p>
          <a:p>
            <a:r>
              <a:rPr lang="en-US" dirty="0"/>
              <a:t>Most conflicts have long lingered unabated because the root causes have not been addressed. As the diagram here shows, what is hidden under the conflict tree is so imbedded that cutting off the branches alone will not resolve the entire problem. What one needs to address is the roots hidden right underground. That is exact situation with conflict. Removing the branches of the conflict will not stop it until the underground problems are unveiled, addressed and completely removed. </a:t>
            </a:r>
          </a:p>
          <a:p>
            <a:endParaRPr lang="en-US" dirty="0"/>
          </a:p>
        </p:txBody>
      </p:sp>
    </p:spTree>
    <p:extLst>
      <p:ext uri="{BB962C8B-B14F-4D97-AF65-F5344CB8AC3E}">
        <p14:creationId xmlns:p14="http://schemas.microsoft.com/office/powerpoint/2010/main" val="40135001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838200" y="457200"/>
            <a:ext cx="79248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170842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943600"/>
          </a:xfrm>
        </p:spPr>
        <p:txBody>
          <a:bodyPr>
            <a:normAutofit/>
          </a:bodyPr>
          <a:lstStyle/>
          <a:p>
            <a:r>
              <a:rPr lang="en-US" sz="2400" dirty="0"/>
              <a:t>Poor leadership, promulgation of bad laws, coupled with Colonial boundaries and unequal distribution of God-given resources are root causes to many conflicts we have in our society today. Most Nigerians attribute the current socio-economic and political problems in our Country to the Amalgamation policy of Lord </a:t>
            </a:r>
            <a:r>
              <a:rPr lang="en-US" sz="2400" dirty="0" err="1"/>
              <a:t>Lugard</a:t>
            </a:r>
            <a:r>
              <a:rPr lang="en-US" sz="2400" dirty="0"/>
              <a:t> in </a:t>
            </a:r>
          </a:p>
          <a:p>
            <a:r>
              <a:rPr lang="en-US" sz="2400" dirty="0"/>
              <a:t>1914 where the different ethnic nationalities were all put together into a nation called Nigeria. If this is acceptable historical theory and a possible reason for our socio-political problem, the only way to attain our desired National unity may be to call for a National Conference or Referendum.</a:t>
            </a:r>
          </a:p>
          <a:p>
            <a:endParaRPr lang="en-US" sz="2400" dirty="0"/>
          </a:p>
        </p:txBody>
      </p:sp>
    </p:spTree>
    <p:extLst>
      <p:ext uri="{BB962C8B-B14F-4D97-AF65-F5344CB8AC3E}">
        <p14:creationId xmlns:p14="http://schemas.microsoft.com/office/powerpoint/2010/main" val="11228544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THE USE OF ONIONS/DOUGHNUT TOOL: </a:t>
            </a:r>
            <a:br>
              <a:rPr lang="en-US" dirty="0"/>
            </a:br>
            <a:endParaRPr lang="en-US" dirty="0"/>
          </a:p>
        </p:txBody>
      </p:sp>
      <p:pic>
        <p:nvPicPr>
          <p:cNvPr id="10242"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2941856" y="3076671"/>
            <a:ext cx="3495238" cy="1542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79859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172200"/>
          </a:xfrm>
        </p:spPr>
        <p:txBody>
          <a:bodyPr>
            <a:normAutofit/>
          </a:bodyPr>
          <a:lstStyle/>
          <a:p>
            <a:r>
              <a:rPr lang="en-US" sz="2800" dirty="0"/>
              <a:t>It is important for the Conflict Managers to know the </a:t>
            </a:r>
            <a:r>
              <a:rPr lang="en-US" sz="2800" b="1" dirty="0"/>
              <a:t>interests, needs and positions</a:t>
            </a:r>
            <a:r>
              <a:rPr lang="en-US" sz="2800" dirty="0"/>
              <a:t> the parties in conflict have before they can attempt to address it any conflict situation.</a:t>
            </a:r>
          </a:p>
          <a:p>
            <a:endParaRPr lang="en-US" sz="2800" dirty="0"/>
          </a:p>
          <a:p>
            <a:r>
              <a:rPr lang="en-US" sz="2800" dirty="0"/>
              <a:t>In this case, the use of doughnut or onion tool can easily help to determine the situation.</a:t>
            </a:r>
          </a:p>
          <a:p>
            <a:r>
              <a:rPr lang="en-US" sz="2800" dirty="0"/>
              <a:t>In every conflict situation, these three positions must be observed. You will discover that people protect their interest, which is the 2nd layer of the Onion/Doughnut: their needs will be hidden right inside and usually undisclosed to the public. For example, there is constant disagreement between a couple at night</a:t>
            </a:r>
          </a:p>
        </p:txBody>
      </p:sp>
    </p:spTree>
    <p:extLst>
      <p:ext uri="{BB962C8B-B14F-4D97-AF65-F5344CB8AC3E}">
        <p14:creationId xmlns:p14="http://schemas.microsoft.com/office/powerpoint/2010/main" val="100665116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5897563"/>
          </a:xfrm>
        </p:spPr>
        <p:txBody>
          <a:bodyPr>
            <a:normAutofit fontScale="92500" lnSpcReduction="20000"/>
          </a:bodyPr>
          <a:lstStyle/>
          <a:p>
            <a:r>
              <a:rPr lang="en-US" sz="2800" dirty="0"/>
              <a:t>Each time you discuss with the husband, he complains that his wife is uncooperative, stubborn, etc. Meanwhile, the undisclosed needs may be that his wife is resisting him in bed. In every conflict, there is an “innermost need” hidden right inside. The combatant parties only take positions to defend their interests and their needs. The Conflict </a:t>
            </a:r>
          </a:p>
          <a:p>
            <a:endParaRPr lang="en-US" sz="2800" dirty="0"/>
          </a:p>
          <a:p>
            <a:r>
              <a:rPr lang="en-US" sz="2800" dirty="0"/>
              <a:t>Manager through his/her various expert tools will be able to dig deep down or remove all the layers to find out what are the hidden needs before reasonable resolution will be finally reached. You cannot reach any reasonable resolution in any conflict as a conflict Manger/Practitioner if the only tool you have in Management of conflict is always hammer. There are times the conflict Manager/Practitioner uses multiple tools to analyze and resolve conflict</a:t>
            </a:r>
          </a:p>
          <a:p>
            <a:endParaRPr lang="en-US" dirty="0"/>
          </a:p>
        </p:txBody>
      </p:sp>
    </p:spTree>
    <p:extLst>
      <p:ext uri="{BB962C8B-B14F-4D97-AF65-F5344CB8AC3E}">
        <p14:creationId xmlns:p14="http://schemas.microsoft.com/office/powerpoint/2010/main" val="242836518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Biblical Principles of Conflict Resolution and Peace Building </a:t>
            </a:r>
            <a:br>
              <a:rPr lang="en-US" dirty="0"/>
            </a:b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It is clear that conflict is inevitable and it is as old as creation itself. The first crisis ever recorded is the conflict between God and the devil (Lucifer). Isaiah 14:12-15 </a:t>
            </a:r>
            <a:r>
              <a:rPr lang="en-US" b="1" i="1" baseline="30000" dirty="0"/>
              <a:t>12</a:t>
            </a:r>
            <a:r>
              <a:rPr lang="en-US" i="1" dirty="0"/>
              <a:t> How art thou fallen from heaven, O Lucifer, son of the morning! how art thou cut down to the ground, which didst weaken the nations! </a:t>
            </a:r>
          </a:p>
          <a:p>
            <a:endParaRPr lang="en-US" b="1" i="1" baseline="30000" dirty="0"/>
          </a:p>
          <a:p>
            <a:r>
              <a:rPr lang="en-US" b="1" i="1" baseline="30000" dirty="0"/>
              <a:t>13</a:t>
            </a:r>
            <a:r>
              <a:rPr lang="en-US" i="1" dirty="0"/>
              <a:t> For thou hast said in </a:t>
            </a:r>
            <a:r>
              <a:rPr lang="en-US" i="1" dirty="0" err="1"/>
              <a:t>thine</a:t>
            </a:r>
            <a:r>
              <a:rPr lang="en-US" i="1" dirty="0"/>
              <a:t> heart, I will ascend into heaven, I will exalt my throne above the stars of God: I will sit also upon the mount of the congregation, in the sides of the north: </a:t>
            </a:r>
            <a:r>
              <a:rPr lang="en-US" b="1" i="1" baseline="30000" dirty="0"/>
              <a:t>14</a:t>
            </a:r>
            <a:r>
              <a:rPr lang="en-US" i="1" dirty="0"/>
              <a:t> I will ascend above the heights of the clouds; I will be like the most High. </a:t>
            </a:r>
            <a:r>
              <a:rPr lang="en-US" b="1" i="1" baseline="30000" dirty="0"/>
              <a:t>15</a:t>
            </a:r>
            <a:r>
              <a:rPr lang="en-US" i="1" dirty="0"/>
              <a:t> Yet thou shalt be brought down to hell, to the sides of the pit. </a:t>
            </a:r>
            <a:r>
              <a:rPr lang="en-US" dirty="0"/>
              <a:t>The Crisis took place right in Heaven.</a:t>
            </a:r>
          </a:p>
          <a:p>
            <a:endParaRPr lang="en-US" dirty="0"/>
          </a:p>
        </p:txBody>
      </p:sp>
    </p:spTree>
    <p:extLst>
      <p:ext uri="{BB962C8B-B14F-4D97-AF65-F5344CB8AC3E}">
        <p14:creationId xmlns:p14="http://schemas.microsoft.com/office/powerpoint/2010/main" val="32565666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fall of man</a:t>
            </a:r>
            <a:r>
              <a:rPr lang="en-US" dirty="0"/>
              <a:t> </a:t>
            </a:r>
            <a:r>
              <a:rPr lang="en-US" b="1" dirty="0"/>
              <a:t>in Gen. 3:1-24</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clearly depicts another conflict: </a:t>
            </a:r>
            <a:r>
              <a:rPr lang="en-US" b="1" i="1" baseline="30000" dirty="0"/>
              <a:t>1</a:t>
            </a:r>
            <a:r>
              <a:rPr lang="en-US" i="1" dirty="0"/>
              <a:t> Now the serpent was more </a:t>
            </a:r>
            <a:r>
              <a:rPr lang="en-US" i="1" dirty="0" err="1"/>
              <a:t>subtil</a:t>
            </a:r>
            <a:r>
              <a:rPr lang="en-US" i="1" dirty="0"/>
              <a:t> than any beast of the field which the LORD God had made. And he said unto the woman, Yea, hath God said, Ye shall not eat of every tree of the garden? </a:t>
            </a:r>
            <a:r>
              <a:rPr lang="en-US" b="1" i="1" baseline="30000" dirty="0"/>
              <a:t>2</a:t>
            </a:r>
            <a:r>
              <a:rPr lang="en-US" i="1" dirty="0"/>
              <a:t> And the woman said unto the serpent, We may eat of the fruit of the trees of the garden: </a:t>
            </a:r>
            <a:r>
              <a:rPr lang="en-US" b="1" i="1" baseline="30000" dirty="0"/>
              <a:t>3</a:t>
            </a:r>
            <a:r>
              <a:rPr lang="en-US" i="1" dirty="0"/>
              <a:t> But of the fruit of the tree which is in the midst of the garden, God hath said, Ye shall not eat of it, neither shall ye touch it, lest ye die. </a:t>
            </a:r>
            <a:r>
              <a:rPr lang="en-US" b="1" i="1" baseline="30000" dirty="0"/>
              <a:t>4</a:t>
            </a:r>
            <a:r>
              <a:rPr lang="en-US" i="1" dirty="0"/>
              <a:t> And the serpent said unto the woman, Ye shall not surely die: </a:t>
            </a:r>
            <a:r>
              <a:rPr lang="en-US" b="1" i="1" baseline="30000" dirty="0"/>
              <a:t>5</a:t>
            </a:r>
            <a:r>
              <a:rPr lang="en-US" i="1" dirty="0"/>
              <a:t> For God doth know that in the day ye eat thereof, then your eyes shall be opened, and ye shall be as gods, knowing good and evil… </a:t>
            </a:r>
            <a:br>
              <a:rPr lang="en-US" i="1" dirty="0"/>
            </a:br>
            <a:r>
              <a:rPr lang="en-US" b="1" dirty="0"/>
              <a:t>Gen 3:1-24 (KJV</a:t>
            </a:r>
            <a:r>
              <a:rPr lang="en-US" dirty="0"/>
              <a:t>)</a:t>
            </a:r>
          </a:p>
          <a:p>
            <a:endParaRPr lang="en-US" dirty="0"/>
          </a:p>
          <a:p>
            <a:r>
              <a:rPr lang="en-US" dirty="0"/>
              <a:t>The whole of this chapter from Vs. 1 – 24 records the discourse of the conflict man experienced in the Bible. This is a Conflict about broken relationship and mistrust. God’s intention in man’s</a:t>
            </a:r>
          </a:p>
        </p:txBody>
      </p:sp>
    </p:spTree>
    <p:extLst>
      <p:ext uri="{BB962C8B-B14F-4D97-AF65-F5344CB8AC3E}">
        <p14:creationId xmlns:p14="http://schemas.microsoft.com/office/powerpoint/2010/main" val="119776787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248400"/>
          </a:xfrm>
        </p:spPr>
        <p:txBody>
          <a:bodyPr>
            <a:normAutofit lnSpcReduction="10000"/>
          </a:bodyPr>
          <a:lstStyle/>
          <a:p>
            <a:r>
              <a:rPr lang="en-US" sz="3200" dirty="0"/>
              <a:t>creation was that man should be His representative on earth, to rule and have dominion over all the creation of the earth.</a:t>
            </a:r>
          </a:p>
          <a:p>
            <a:r>
              <a:rPr lang="en-US" sz="3200" dirty="0"/>
              <a:t>The opening Chapter Gen. 1:26 records the Host of Heaven saying </a:t>
            </a:r>
            <a:r>
              <a:rPr lang="en-US" sz="3200" i="1" dirty="0"/>
              <a:t>“Let us make man in our own image, in our own likeness and let them rule over the fish of the sea and over the fowl of the air, and over the cattle, and over all the earth, and over every creeping thing that </a:t>
            </a:r>
            <a:r>
              <a:rPr lang="en-US" sz="3200" i="1" dirty="0" err="1"/>
              <a:t>creepeth</a:t>
            </a:r>
            <a:r>
              <a:rPr lang="en-US" sz="3200" i="1" dirty="0"/>
              <a:t> upon the earth. </a:t>
            </a:r>
            <a:endParaRPr lang="en-US" sz="3200" dirty="0"/>
          </a:p>
          <a:p>
            <a:r>
              <a:rPr lang="en-US" sz="3200" dirty="0"/>
              <a:t>(</a:t>
            </a:r>
            <a:r>
              <a:rPr lang="en-US" sz="3200" dirty="0" err="1"/>
              <a:t>cf</a:t>
            </a:r>
            <a:r>
              <a:rPr lang="en-US" sz="3200" dirty="0"/>
              <a:t> Psalm 82: 6-7). “I have said, ye are gods; and all of you are children of the most high. But ye shall die like men…”</a:t>
            </a:r>
          </a:p>
          <a:p>
            <a:endParaRPr lang="en-US" dirty="0"/>
          </a:p>
        </p:txBody>
      </p:sp>
    </p:spTree>
    <p:extLst>
      <p:ext uri="{BB962C8B-B14F-4D97-AF65-F5344CB8AC3E}">
        <p14:creationId xmlns:p14="http://schemas.microsoft.com/office/powerpoint/2010/main" val="3836649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248400"/>
          </a:xfrm>
        </p:spPr>
        <p:txBody>
          <a:bodyPr/>
          <a:lstStyle/>
          <a:p>
            <a:pPr algn="ctr"/>
            <a:r>
              <a:rPr lang="en-US" sz="4000" dirty="0"/>
              <a:t>God proclaimed that everything He created was very good. The broken relationship at the Garden of Eden and raining of curses on humanity by God Himself is a clear evidence of conflict and crisis right from the time of creation.</a:t>
            </a:r>
          </a:p>
          <a:p>
            <a:endParaRPr lang="en-US" dirty="0"/>
          </a:p>
        </p:txBody>
      </p:sp>
    </p:spTree>
    <p:extLst>
      <p:ext uri="{BB962C8B-B14F-4D97-AF65-F5344CB8AC3E}">
        <p14:creationId xmlns:p14="http://schemas.microsoft.com/office/powerpoint/2010/main" val="18517838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Principles of Conflict Resolution</a:t>
            </a:r>
            <a:br>
              <a:rPr lang="en-US" dirty="0"/>
            </a:br>
            <a:endParaRPr lang="en-US" dirty="0"/>
          </a:p>
        </p:txBody>
      </p:sp>
      <p:sp>
        <p:nvSpPr>
          <p:cNvPr id="3" name="Content Placeholder 2"/>
          <p:cNvSpPr>
            <a:spLocks noGrp="1"/>
          </p:cNvSpPr>
          <p:nvPr>
            <p:ph sz="quarter" idx="1"/>
          </p:nvPr>
        </p:nvSpPr>
        <p:spPr>
          <a:xfrm>
            <a:off x="609600" y="1600200"/>
            <a:ext cx="7924800" cy="5029200"/>
          </a:xfrm>
        </p:spPr>
        <p:txBody>
          <a:bodyPr>
            <a:normAutofit fontScale="70000" lnSpcReduction="20000"/>
          </a:bodyPr>
          <a:lstStyle/>
          <a:p>
            <a:r>
              <a:rPr lang="en-US" sz="4000" dirty="0"/>
              <a:t>Awareness Creation  </a:t>
            </a:r>
          </a:p>
          <a:p>
            <a:r>
              <a:rPr lang="en-US" sz="4000" dirty="0"/>
              <a:t>b)      Skills Acquisition.  </a:t>
            </a:r>
          </a:p>
          <a:p>
            <a:r>
              <a:rPr lang="en-US" sz="4000" dirty="0"/>
              <a:t>c)      Preparedness/ Readiness to do / Application of Knowledge and Skills </a:t>
            </a:r>
          </a:p>
          <a:p>
            <a:r>
              <a:rPr lang="en-US" sz="4000" dirty="0"/>
              <a:t> JEPC Approach/ Model of Solving Church Conflict/ Crisis Includes: Strategies, Skills &amp; Practice. (SSP) </a:t>
            </a:r>
          </a:p>
          <a:p>
            <a:r>
              <a:rPr lang="en-US" sz="4000" dirty="0"/>
              <a:t>Haggai model of Evangelism is bottom – up approach. </a:t>
            </a:r>
          </a:p>
          <a:p>
            <a:r>
              <a:rPr lang="en-US" sz="4000" dirty="0"/>
              <a:t>AFM Strategy of Mission is taken from Mark 2:4 while St. Paul Strategy of Mission &amp; Evangelism is taken from 2Tim 2:2 </a:t>
            </a:r>
          </a:p>
          <a:p>
            <a:r>
              <a:rPr lang="en-US" sz="4000" b="1" dirty="0"/>
              <a:t> </a:t>
            </a:r>
            <a:endParaRPr lang="en-US" sz="4000" dirty="0"/>
          </a:p>
          <a:p>
            <a:endParaRPr lang="en-US" dirty="0"/>
          </a:p>
        </p:txBody>
      </p:sp>
    </p:spTree>
    <p:extLst>
      <p:ext uri="{BB962C8B-B14F-4D97-AF65-F5344CB8AC3E}">
        <p14:creationId xmlns:p14="http://schemas.microsoft.com/office/powerpoint/2010/main" val="197554492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story of the Tower of Babel in Gen</a:t>
            </a:r>
            <a:endParaRPr lang="en-US" dirty="0"/>
          </a:p>
        </p:txBody>
      </p:sp>
      <p:sp>
        <p:nvSpPr>
          <p:cNvPr id="3" name="Content Placeholder 2"/>
          <p:cNvSpPr>
            <a:spLocks noGrp="1"/>
          </p:cNvSpPr>
          <p:nvPr>
            <p:ph sz="quarter" idx="1"/>
          </p:nvPr>
        </p:nvSpPr>
        <p:spPr/>
        <p:txBody>
          <a:bodyPr>
            <a:normAutofit lnSpcReduction="10000"/>
          </a:bodyPr>
          <a:lstStyle/>
          <a:p>
            <a:r>
              <a:rPr lang="en-US" sz="3200" b="1" dirty="0"/>
              <a:t>.</a:t>
            </a:r>
            <a:r>
              <a:rPr lang="en-US" sz="3200" dirty="0"/>
              <a:t> 11:1 – 9; especially in </a:t>
            </a:r>
            <a:r>
              <a:rPr lang="en-US" sz="3200" dirty="0" err="1"/>
              <a:t>Vs</a:t>
            </a:r>
            <a:r>
              <a:rPr lang="en-US" sz="3200" dirty="0"/>
              <a:t> 7: ‘come let us go down and confuse their Language so that they will not understand each other’. </a:t>
            </a:r>
            <a:r>
              <a:rPr lang="en-US" sz="3200" dirty="0" err="1"/>
              <a:t>Vs</a:t>
            </a:r>
            <a:r>
              <a:rPr lang="en-US" sz="3200" dirty="0"/>
              <a:t> 8, ‘So the Lord scattered them from there over all the earth and they stopped building the city’. That is why it was called Babel – because there, the Lord confused the language of the whole world. This is another form of crisis dissipated by God Himself soon after the fall of man in the Garden of Eden. </a:t>
            </a:r>
          </a:p>
          <a:p>
            <a:endParaRPr lang="en-US" dirty="0"/>
          </a:p>
        </p:txBody>
      </p:sp>
    </p:spTree>
    <p:extLst>
      <p:ext uri="{BB962C8B-B14F-4D97-AF65-F5344CB8AC3E}">
        <p14:creationId xmlns:p14="http://schemas.microsoft.com/office/powerpoint/2010/main" val="5448876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Again in Gen. 13:1ff, Abram separated with Lot. </a:t>
            </a:r>
            <a:r>
              <a:rPr lang="en-US" b="1" dirty="0" err="1"/>
              <a:t>Vs</a:t>
            </a:r>
            <a:r>
              <a:rPr lang="en-US" b="1" dirty="0"/>
              <a:t> 8</a:t>
            </a:r>
            <a:r>
              <a:rPr lang="en-US" dirty="0"/>
              <a:t>,</a:t>
            </a:r>
          </a:p>
        </p:txBody>
      </p:sp>
      <p:sp>
        <p:nvSpPr>
          <p:cNvPr id="3" name="Content Placeholder 2"/>
          <p:cNvSpPr>
            <a:spLocks noGrp="1"/>
          </p:cNvSpPr>
          <p:nvPr>
            <p:ph sz="quarter" idx="1"/>
          </p:nvPr>
        </p:nvSpPr>
        <p:spPr/>
        <p:txBody>
          <a:bodyPr>
            <a:noAutofit/>
          </a:bodyPr>
          <a:lstStyle/>
          <a:p>
            <a:r>
              <a:rPr lang="en-US" sz="2800" dirty="0"/>
              <a:t>So ‘Abram said to Lot “Let’s not have any quarreling between you and me or between your herdsmen and mine, for we are brothers.” Let’s part company. If you go to the left, I will go to the right, if you go to the right, I will go to the left”.</a:t>
            </a:r>
          </a:p>
          <a:p>
            <a:r>
              <a:rPr lang="en-US" sz="2800" dirty="0" err="1"/>
              <a:t>Vs</a:t>
            </a:r>
            <a:r>
              <a:rPr lang="en-US" sz="2800" dirty="0"/>
              <a:t> 11, ‘So Lot chose for himself the whole plain of the Jordan and set out towards the East’. The two men parted company. The two, Abram and his nephew, Lot, parted way in order to give peace a chance. Abram here used avoidance conflict style to separate with his nephew Lot.</a:t>
            </a:r>
          </a:p>
          <a:p>
            <a:endParaRPr lang="en-US" sz="2800" dirty="0"/>
          </a:p>
        </p:txBody>
      </p:sp>
    </p:spTree>
    <p:extLst>
      <p:ext uri="{BB962C8B-B14F-4D97-AF65-F5344CB8AC3E}">
        <p14:creationId xmlns:p14="http://schemas.microsoft.com/office/powerpoint/2010/main" val="41426277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story of Esau and Jacob in Gen. 27</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a:t>Gen. 27</a:t>
            </a:r>
            <a:r>
              <a:rPr lang="en-US" dirty="0"/>
              <a:t>:1ff narrates how Jacob stole his Elder Brother’s blessings. Esau and Jacob were twin brothers (</a:t>
            </a:r>
            <a:r>
              <a:rPr lang="en-US" dirty="0" err="1"/>
              <a:t>cf</a:t>
            </a:r>
            <a:r>
              <a:rPr lang="en-US" dirty="0"/>
              <a:t> Gen. 25:19 – </a:t>
            </a:r>
            <a:r>
              <a:rPr lang="en-US" i="1" dirty="0"/>
              <a:t>28 </a:t>
            </a:r>
            <a:r>
              <a:rPr lang="en-US" b="1" i="1" baseline="30000" dirty="0"/>
              <a:t>19</a:t>
            </a:r>
            <a:r>
              <a:rPr lang="en-US" i="1" dirty="0"/>
              <a:t> And these are the generations of Isaac, Abraham's son: Abraham begat Isaac…</a:t>
            </a:r>
            <a:endParaRPr lang="en-US" dirty="0"/>
          </a:p>
          <a:p>
            <a:r>
              <a:rPr lang="en-US" dirty="0"/>
              <a:t>Because of this incidence as recorded in Gen 25, Esau held a painful grudge against Jacob because of the blessing his father had given to him. He said to himself, “the days of mourning for my father are near, then I will </a:t>
            </a:r>
            <a:r>
              <a:rPr lang="en-US" b="1" dirty="0"/>
              <a:t>kill</a:t>
            </a:r>
            <a:r>
              <a:rPr lang="en-US" dirty="0"/>
              <a:t> my brother Jacob.” </a:t>
            </a:r>
          </a:p>
          <a:p>
            <a:endParaRPr lang="en-US" dirty="0"/>
          </a:p>
          <a:p>
            <a:r>
              <a:rPr lang="en-US" dirty="0"/>
              <a:t>When conflict is not addressed, it gives birth to open crisis and eventually plot for murder as evident in this passage. James 4:1-2a </a:t>
            </a:r>
            <a:r>
              <a:rPr lang="en-US" b="1" i="1" baseline="30000" dirty="0"/>
              <a:t>1</a:t>
            </a:r>
            <a:r>
              <a:rPr lang="en-US" i="1" dirty="0"/>
              <a:t> From whence come wars and fighting among you? come they not hence, even of your lusts that war in your members? </a:t>
            </a:r>
            <a:r>
              <a:rPr lang="en-US" b="1" i="1" baseline="30000" dirty="0"/>
              <a:t>2</a:t>
            </a:r>
            <a:r>
              <a:rPr lang="en-US" i="1" dirty="0"/>
              <a:t> Ye lust, and have not: ye kill, and desire to have, and cannot obtain: ye fight and war, yet ye have not, because ye ask not. </a:t>
            </a:r>
            <a:endParaRPr lang="en-US" dirty="0"/>
          </a:p>
          <a:p>
            <a:endParaRPr lang="en-US" dirty="0"/>
          </a:p>
        </p:txBody>
      </p:sp>
    </p:spTree>
    <p:extLst>
      <p:ext uri="{BB962C8B-B14F-4D97-AF65-F5344CB8AC3E}">
        <p14:creationId xmlns:p14="http://schemas.microsoft.com/office/powerpoint/2010/main" val="12422980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Joseph was sold by his brothers. Gen. 37:12 – 17a</a:t>
            </a:r>
            <a:r>
              <a:rPr lang="en-US" dirty="0"/>
              <a:t>; </a:t>
            </a:r>
            <a:r>
              <a:rPr lang="en-US" dirty="0" err="1"/>
              <a:t>Vs</a:t>
            </a:r>
            <a:r>
              <a:rPr lang="en-US" dirty="0"/>
              <a:t> 17b,</a:t>
            </a:r>
          </a:p>
        </p:txBody>
      </p:sp>
      <p:sp>
        <p:nvSpPr>
          <p:cNvPr id="3" name="Content Placeholder 2"/>
          <p:cNvSpPr>
            <a:spLocks noGrp="1"/>
          </p:cNvSpPr>
          <p:nvPr>
            <p:ph sz="quarter" idx="1"/>
          </p:nvPr>
        </p:nvSpPr>
        <p:spPr/>
        <p:txBody>
          <a:bodyPr>
            <a:normAutofit fontScale="85000" lnSpcReduction="20000"/>
          </a:bodyPr>
          <a:lstStyle/>
          <a:p>
            <a:r>
              <a:rPr lang="en-US" dirty="0"/>
              <a:t>, “Joseph went after his brothers and found them near Dothan. But his brothers saw him from afar, and before he reached them, </a:t>
            </a:r>
            <a:r>
              <a:rPr lang="en-US" b="1" dirty="0"/>
              <a:t>they plotted to kill him.</a:t>
            </a:r>
            <a:r>
              <a:rPr lang="en-US" dirty="0"/>
              <a:t> </a:t>
            </a:r>
            <a:r>
              <a:rPr lang="en-US" dirty="0" err="1"/>
              <a:t>Vs</a:t>
            </a:r>
            <a:r>
              <a:rPr lang="en-US" dirty="0"/>
              <a:t> 23, “So when Joseph came to his brothers, they stripped him of his robes – the richly ornamented robe he was wearing and they threw him into the cistern”.</a:t>
            </a:r>
          </a:p>
          <a:p>
            <a:endParaRPr lang="en-US" dirty="0"/>
          </a:p>
          <a:p>
            <a:r>
              <a:rPr lang="en-US" dirty="0"/>
              <a:t> Joseph’s brothers were envious of him; they hated him because of his dreams. Hatred, malice, envy, jealousy are the main causes of conflict World over. The Bible enjoins us Christians not to allow our conflict to linger on until sunset. Eph. 4:26 </a:t>
            </a:r>
            <a:r>
              <a:rPr lang="en-US" b="1" baseline="30000" dirty="0"/>
              <a:t>26 </a:t>
            </a:r>
            <a:r>
              <a:rPr lang="en-US" dirty="0"/>
              <a:t>Be angry without doing wrong; let not the sun go down on your wrath. .  </a:t>
            </a:r>
          </a:p>
          <a:p>
            <a:endParaRPr lang="en-US" dirty="0"/>
          </a:p>
        </p:txBody>
      </p:sp>
    </p:spTree>
    <p:extLst>
      <p:ext uri="{BB962C8B-B14F-4D97-AF65-F5344CB8AC3E}">
        <p14:creationId xmlns:p14="http://schemas.microsoft.com/office/powerpoint/2010/main" val="21928695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New Testament Account</a:t>
            </a:r>
            <a:br>
              <a:rPr lang="en-US" dirty="0"/>
            </a:br>
            <a:endParaRPr lang="en-US" dirty="0"/>
          </a:p>
        </p:txBody>
      </p:sp>
      <p:sp>
        <p:nvSpPr>
          <p:cNvPr id="3" name="Content Placeholder 2"/>
          <p:cNvSpPr>
            <a:spLocks noGrp="1"/>
          </p:cNvSpPr>
          <p:nvPr>
            <p:ph sz="quarter" idx="1"/>
          </p:nvPr>
        </p:nvSpPr>
        <p:spPr>
          <a:xfrm>
            <a:off x="457200" y="838200"/>
            <a:ext cx="8229600" cy="5287963"/>
          </a:xfrm>
        </p:spPr>
        <p:txBody>
          <a:bodyPr>
            <a:normAutofit/>
          </a:bodyPr>
          <a:lstStyle/>
          <a:p>
            <a:pPr marL="0" indent="0">
              <a:buNone/>
            </a:pPr>
            <a:endParaRPr lang="en-US" dirty="0"/>
          </a:p>
          <a:p>
            <a:r>
              <a:rPr lang="en-US" sz="2400" b="1" i="1" dirty="0"/>
              <a:t>Matt 18:15-17</a:t>
            </a:r>
            <a:endParaRPr lang="en-US" sz="2400" dirty="0"/>
          </a:p>
          <a:p>
            <a:r>
              <a:rPr lang="en-US" sz="2400" i="1" dirty="0"/>
              <a:t>"If your brother sins against you, go and show him his fault, just between the two of you. If he listens to you, you have won your brother over. 16 But if he will not listen, take one or two others along, so that 'every matter may be established by the testimony of two or three witnesses.'   17 If he refuses to listen to them, tell it to the church; and if he refuses to listen even to the church, treat him as you would a pagan or a tax collector. NIV</a:t>
            </a:r>
            <a:endParaRPr lang="en-US" sz="2400" dirty="0"/>
          </a:p>
          <a:p>
            <a:r>
              <a:rPr lang="en-US" sz="2400" dirty="0"/>
              <a:t>Scripture tells us that we are follow members of God’s own family as well as members of the Body of Christ</a:t>
            </a:r>
          </a:p>
          <a:p>
            <a:endParaRPr lang="en-US" sz="2400" dirty="0"/>
          </a:p>
        </p:txBody>
      </p:sp>
    </p:spTree>
    <p:extLst>
      <p:ext uri="{BB962C8B-B14F-4D97-AF65-F5344CB8AC3E}">
        <p14:creationId xmlns:p14="http://schemas.microsoft.com/office/powerpoint/2010/main" val="12469520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Compare Romans 12:5</a:t>
            </a:r>
            <a:br>
              <a:rPr lang="en-US" dirty="0"/>
            </a:b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Matt 18:15-17</a:t>
            </a:r>
          </a:p>
          <a:p>
            <a:r>
              <a:rPr lang="en-US" dirty="0"/>
              <a:t>"If your brother sins against you, go and show him his fault, just between the two of you. If he listens to you, you have won your brother over. 16 But if he will not listen, take one or two others along, so that 'every matter may be established by the testimony of two or three witnesses.'   17 If he refuses to listen to them, tell it to the church; and if he refuses to listen even to the church, treat him as you would a pagan or a tax collector. </a:t>
            </a:r>
          </a:p>
          <a:p>
            <a:r>
              <a:rPr lang="en-US" dirty="0"/>
              <a:t>Compare Rom 12:5. So in Christ we who are many form one body, and each member belongs to all the others.</a:t>
            </a:r>
          </a:p>
          <a:p>
            <a:endParaRPr lang="en-US" dirty="0"/>
          </a:p>
        </p:txBody>
      </p:sp>
    </p:spTree>
    <p:extLst>
      <p:ext uri="{BB962C8B-B14F-4D97-AF65-F5344CB8AC3E}">
        <p14:creationId xmlns:p14="http://schemas.microsoft.com/office/powerpoint/2010/main" val="10090915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Matt 18:15-17</a:t>
            </a:r>
            <a:br>
              <a:rPr lang="en-US" dirty="0"/>
            </a:b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a:t>
            </a:r>
            <a:r>
              <a:rPr lang="en-US" sz="3200" dirty="0"/>
              <a:t>If your brother sins against you, go and show him his fault, just between the two of you. If he listens to you, you have won your brother over. 16 But if he will not listen, take one or two others along, so that 'every matter may be established by the testimony of two or three witnesses.'   17 If he refuses to listen to them, tell it to the church; and if he refuses to listen even to the church, treat him as you would a pagan or a tax collector. </a:t>
            </a:r>
          </a:p>
          <a:p>
            <a:r>
              <a:rPr lang="en-US" sz="3200" dirty="0"/>
              <a:t>Rom 12: 5, So in Christ we who are many form one body, and each member belongs to all the others.</a:t>
            </a:r>
          </a:p>
          <a:p>
            <a:endParaRPr lang="en-US" sz="3200" dirty="0"/>
          </a:p>
        </p:txBody>
      </p:sp>
    </p:spTree>
    <p:extLst>
      <p:ext uri="{BB962C8B-B14F-4D97-AF65-F5344CB8AC3E}">
        <p14:creationId xmlns:p14="http://schemas.microsoft.com/office/powerpoint/2010/main" val="27387286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 12:16-19</a:t>
            </a:r>
          </a:p>
        </p:txBody>
      </p:sp>
      <p:sp>
        <p:nvSpPr>
          <p:cNvPr id="3" name="Content Placeholder 2"/>
          <p:cNvSpPr>
            <a:spLocks noGrp="1"/>
          </p:cNvSpPr>
          <p:nvPr>
            <p:ph sz="quarter" idx="1"/>
          </p:nvPr>
        </p:nvSpPr>
        <p:spPr/>
        <p:txBody>
          <a:bodyPr>
            <a:noAutofit/>
          </a:bodyPr>
          <a:lstStyle/>
          <a:p>
            <a:r>
              <a:rPr lang="en-US" sz="2800" dirty="0"/>
              <a:t>Rom 12:16-19 Live in harmony with one another. Do not be proud, but be willing to associate with people of low position. Do not be conceited. Do not repay anyone evil for evil. Be careful to do what is right in the eyes of everybody.  If it is possible, as far as it depends on you, live at peace with everyone. </a:t>
            </a:r>
          </a:p>
          <a:p>
            <a:r>
              <a:rPr lang="en-US" sz="2800" dirty="0"/>
              <a:t>If you become aware you have offended someone, you should go even to greater lengths to seek their forgiveness and reconciliation. Mathew 5:23-24.</a:t>
            </a:r>
          </a:p>
          <a:p>
            <a:endParaRPr lang="en-US" sz="2800" dirty="0"/>
          </a:p>
        </p:txBody>
      </p:sp>
    </p:spTree>
    <p:extLst>
      <p:ext uri="{BB962C8B-B14F-4D97-AF65-F5344CB8AC3E}">
        <p14:creationId xmlns:p14="http://schemas.microsoft.com/office/powerpoint/2010/main" val="17782661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Conclusion</a:t>
            </a:r>
            <a:br>
              <a:rPr lang="en-US" dirty="0"/>
            </a:br>
            <a:endParaRPr lang="en-US" dirty="0"/>
          </a:p>
        </p:txBody>
      </p:sp>
      <p:sp>
        <p:nvSpPr>
          <p:cNvPr id="3" name="Content Placeholder 2"/>
          <p:cNvSpPr>
            <a:spLocks noGrp="1"/>
          </p:cNvSpPr>
          <p:nvPr>
            <p:ph sz="quarter" idx="1"/>
          </p:nvPr>
        </p:nvSpPr>
        <p:spPr/>
        <p:txBody>
          <a:bodyPr>
            <a:normAutofit lnSpcReduction="10000"/>
          </a:bodyPr>
          <a:lstStyle/>
          <a:p>
            <a:r>
              <a:rPr lang="en-US" sz="4000" dirty="0"/>
              <a:t>As I conclude, may I make this passionate appeal to all the participants of this training to apply all that they have learnt today to make a difference in their various groups, Churches, Parishes, Archdeaconry and Dioceses at large to the glory of God Almighty.</a:t>
            </a:r>
          </a:p>
          <a:p>
            <a:endParaRPr lang="en-US" dirty="0"/>
          </a:p>
        </p:txBody>
      </p:sp>
    </p:spTree>
    <p:extLst>
      <p:ext uri="{BB962C8B-B14F-4D97-AF65-F5344CB8AC3E}">
        <p14:creationId xmlns:p14="http://schemas.microsoft.com/office/powerpoint/2010/main" val="4888927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45163"/>
          </a:xfrm>
        </p:spPr>
        <p:txBody>
          <a:bodyPr/>
          <a:lstStyle/>
          <a:p>
            <a:endParaRPr lang="en-US" dirty="0"/>
          </a:p>
          <a:p>
            <a:endParaRPr lang="en-US" dirty="0"/>
          </a:p>
          <a:p>
            <a:endParaRPr lang="en-US" dirty="0"/>
          </a:p>
          <a:p>
            <a:endParaRPr lang="en-US" dirty="0"/>
          </a:p>
          <a:p>
            <a:endParaRPr lang="en-US" dirty="0"/>
          </a:p>
          <a:p>
            <a:pPr algn="ctr"/>
            <a:r>
              <a:rPr lang="en-US" sz="4000" dirty="0">
                <a:latin typeface="Britannic Bold" pitchFamily="34" charset="0"/>
              </a:rPr>
              <a:t>Thanks and God bless</a:t>
            </a:r>
          </a:p>
          <a:p>
            <a:endParaRPr lang="en-US" dirty="0"/>
          </a:p>
        </p:txBody>
      </p:sp>
    </p:spTree>
    <p:extLst>
      <p:ext uri="{BB962C8B-B14F-4D97-AF65-F5344CB8AC3E}">
        <p14:creationId xmlns:p14="http://schemas.microsoft.com/office/powerpoint/2010/main" val="24611666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THREE MAJOR CAUSES OF CONFLICT  </a:t>
            </a:r>
            <a:br>
              <a:rPr lang="en-US" dirty="0"/>
            </a:br>
            <a:endParaRPr lang="en-US" dirty="0"/>
          </a:p>
        </p:txBody>
      </p:sp>
      <p:sp>
        <p:nvSpPr>
          <p:cNvPr id="3" name="Content Placeholder 2"/>
          <p:cNvSpPr>
            <a:spLocks noGrp="1"/>
          </p:cNvSpPr>
          <p:nvPr>
            <p:ph sz="quarter" idx="1"/>
          </p:nvPr>
        </p:nvSpPr>
        <p:spPr/>
        <p:txBody>
          <a:bodyPr>
            <a:normAutofit/>
          </a:bodyPr>
          <a:lstStyle/>
          <a:p>
            <a:r>
              <a:rPr lang="en-US" sz="4000" dirty="0"/>
              <a:t>o   </a:t>
            </a:r>
            <a:r>
              <a:rPr lang="en-US" sz="4000" i="1" dirty="0"/>
              <a:t>Value – Based Conflict </a:t>
            </a:r>
            <a:endParaRPr lang="en-US" sz="4000" dirty="0"/>
          </a:p>
          <a:p>
            <a:r>
              <a:rPr lang="en-US" sz="4000" i="1" dirty="0"/>
              <a:t>o   Psychological Based Conflict </a:t>
            </a:r>
            <a:endParaRPr lang="en-US" sz="4000" dirty="0"/>
          </a:p>
          <a:p>
            <a:r>
              <a:rPr lang="en-US" sz="4000" i="1" dirty="0"/>
              <a:t>o   Resource Based Conflict </a:t>
            </a:r>
            <a:endParaRPr lang="en-US" sz="4000" dirty="0"/>
          </a:p>
          <a:p>
            <a:endParaRPr lang="en-US" sz="4000" dirty="0"/>
          </a:p>
        </p:txBody>
      </p:sp>
    </p:spTree>
    <p:extLst>
      <p:ext uri="{BB962C8B-B14F-4D97-AF65-F5344CB8AC3E}">
        <p14:creationId xmlns:p14="http://schemas.microsoft.com/office/powerpoint/2010/main" val="171126642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ANNOTATED BIBLIOGRAPHY</a:t>
            </a:r>
            <a:br>
              <a:rPr lang="en-US" dirty="0"/>
            </a:br>
            <a:endParaRPr lang="en-US" dirty="0"/>
          </a:p>
        </p:txBody>
      </p:sp>
      <p:sp>
        <p:nvSpPr>
          <p:cNvPr id="3" name="Content Placeholder 2"/>
          <p:cNvSpPr>
            <a:spLocks noGrp="1"/>
          </p:cNvSpPr>
          <p:nvPr>
            <p:ph sz="quarter" idx="1"/>
          </p:nvPr>
        </p:nvSpPr>
        <p:spPr/>
        <p:txBody>
          <a:bodyPr>
            <a:normAutofit fontScale="77500" lnSpcReduction="20000"/>
          </a:bodyPr>
          <a:lstStyle/>
          <a:p>
            <a:pPr lvl="0"/>
            <a:r>
              <a:rPr lang="en-US" i="1" dirty="0"/>
              <a:t>Fisher S. et-al(2000) Working with Conflict: (Skills and Strategies);</a:t>
            </a:r>
            <a:endParaRPr lang="en-US" dirty="0"/>
          </a:p>
          <a:p>
            <a:r>
              <a:rPr lang="en-US" i="1" dirty="0"/>
              <a:t>London, Zed Books Ltd.</a:t>
            </a:r>
            <a:endParaRPr lang="en-US" dirty="0"/>
          </a:p>
          <a:p>
            <a:pPr lvl="0"/>
            <a:r>
              <a:rPr lang="en-US" i="1" dirty="0" err="1"/>
              <a:t>Inyom</a:t>
            </a:r>
            <a:r>
              <a:rPr lang="en-US" i="1" dirty="0"/>
              <a:t> N.N.(2016) A Handbook on Conflict Management, Resolution and Peace Building.</a:t>
            </a:r>
            <a:endParaRPr lang="en-US" dirty="0"/>
          </a:p>
          <a:p>
            <a:r>
              <a:rPr lang="en-US" i="1" dirty="0"/>
              <a:t>Abeokuta, </a:t>
            </a:r>
            <a:r>
              <a:rPr lang="en-US" i="1" dirty="0" err="1"/>
              <a:t>Crowther</a:t>
            </a:r>
            <a:r>
              <a:rPr lang="en-US" i="1" dirty="0"/>
              <a:t> Theological Seminary Publishers.</a:t>
            </a:r>
            <a:endParaRPr lang="en-US" dirty="0"/>
          </a:p>
          <a:p>
            <a:pPr lvl="0"/>
            <a:r>
              <a:rPr lang="en-US" i="1" dirty="0" err="1"/>
              <a:t>Nwankiti</a:t>
            </a:r>
            <a:r>
              <a:rPr lang="en-US" i="1" dirty="0"/>
              <a:t> Jane (2015) Principles of Conflict Resolution and Crisis Management in the Church.</a:t>
            </a:r>
            <a:endParaRPr lang="en-US" dirty="0"/>
          </a:p>
          <a:p>
            <a:r>
              <a:rPr lang="en-US" i="1" dirty="0" err="1"/>
              <a:t>Owerri</a:t>
            </a:r>
            <a:r>
              <a:rPr lang="en-US" i="1" dirty="0"/>
              <a:t>, </a:t>
            </a:r>
            <a:r>
              <a:rPr lang="en-US" i="1" dirty="0" err="1"/>
              <a:t>Spectro</a:t>
            </a:r>
            <a:r>
              <a:rPr lang="en-US" i="1" dirty="0"/>
              <a:t> Digitals Ltd. </a:t>
            </a:r>
            <a:endParaRPr lang="en-US" dirty="0"/>
          </a:p>
          <a:p>
            <a:pPr lvl="0"/>
            <a:r>
              <a:rPr lang="en-US" i="1" dirty="0"/>
              <a:t>Church of Nigeria Vision( Latest Edition)</a:t>
            </a:r>
            <a:endParaRPr lang="en-US" dirty="0"/>
          </a:p>
          <a:p>
            <a:pPr lvl="0"/>
            <a:r>
              <a:rPr lang="en-US" i="1" dirty="0"/>
              <a:t>Justice, Equity and Peace Commission(JEPC) doc, </a:t>
            </a:r>
            <a:endParaRPr lang="en-US" dirty="0"/>
          </a:p>
          <a:p>
            <a:pPr lvl="0"/>
            <a:r>
              <a:rPr lang="en-US" i="1" dirty="0"/>
              <a:t>Holy Bible (NIV, ESV)</a:t>
            </a:r>
            <a:endParaRPr lang="en-US" dirty="0"/>
          </a:p>
          <a:p>
            <a:r>
              <a:rPr lang="en-US" dirty="0"/>
              <a:t> </a:t>
            </a:r>
          </a:p>
          <a:p>
            <a:endParaRPr lang="en-US" dirty="0"/>
          </a:p>
        </p:txBody>
      </p:sp>
    </p:spTree>
    <p:extLst>
      <p:ext uri="{BB962C8B-B14F-4D97-AF65-F5344CB8AC3E}">
        <p14:creationId xmlns:p14="http://schemas.microsoft.com/office/powerpoint/2010/main" val="407700317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b="1" dirty="0"/>
              <a:t>SKILLS THAT AFFECT CONFLICT MANAGEMENT / RESOLUTION </a:t>
            </a:r>
            <a:br>
              <a:rPr lang="en-US" dirty="0"/>
            </a:br>
            <a:endParaRPr lang="en-US" dirty="0"/>
          </a:p>
        </p:txBody>
      </p:sp>
      <p:sp>
        <p:nvSpPr>
          <p:cNvPr id="3" name="Content Placeholder 2"/>
          <p:cNvSpPr>
            <a:spLocks noGrp="1"/>
          </p:cNvSpPr>
          <p:nvPr>
            <p:ph sz="quarter" idx="1"/>
          </p:nvPr>
        </p:nvSpPr>
        <p:spPr/>
        <p:txBody>
          <a:bodyPr>
            <a:normAutofit/>
          </a:bodyPr>
          <a:lstStyle/>
          <a:p>
            <a:pPr algn="ctr"/>
            <a:r>
              <a:rPr lang="en-US" sz="4800" dirty="0"/>
              <a:t>Listening Skills </a:t>
            </a:r>
          </a:p>
          <a:p>
            <a:pPr algn="ctr"/>
            <a:r>
              <a:rPr lang="en-US" sz="4800" dirty="0"/>
              <a:t>Learning Skills </a:t>
            </a:r>
          </a:p>
          <a:p>
            <a:pPr algn="ctr"/>
            <a:r>
              <a:rPr lang="en-US" sz="4800" dirty="0"/>
              <a:t>Communication Skills </a:t>
            </a:r>
          </a:p>
          <a:p>
            <a:pPr algn="ctr"/>
            <a:endParaRPr lang="en-US" sz="4800" dirty="0"/>
          </a:p>
        </p:txBody>
      </p:sp>
    </p:spTree>
    <p:extLst>
      <p:ext uri="{BB962C8B-B14F-4D97-AF65-F5344CB8AC3E}">
        <p14:creationId xmlns:p14="http://schemas.microsoft.com/office/powerpoint/2010/main" val="178480743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a:t>What is Conflict? </a:t>
            </a:r>
            <a:br>
              <a:rPr lang="en-US" b="1" dirty="0"/>
            </a:br>
            <a:r>
              <a:rPr lang="en-US" b="1" dirty="0"/>
              <a:t>Define it in one word.</a:t>
            </a:r>
            <a:br>
              <a:rPr lang="en-US" dirty="0"/>
            </a:br>
            <a:endParaRPr lang="en-US" dirty="0"/>
          </a:p>
        </p:txBody>
      </p:sp>
      <p:sp>
        <p:nvSpPr>
          <p:cNvPr id="3" name="Content Placeholder 2"/>
          <p:cNvSpPr>
            <a:spLocks noGrp="1"/>
          </p:cNvSpPr>
          <p:nvPr>
            <p:ph sz="quarter" idx="1"/>
          </p:nvPr>
        </p:nvSpPr>
        <p:spPr/>
        <p:txBody>
          <a:bodyPr/>
          <a:lstStyle/>
          <a:p>
            <a:pPr algn="ctr"/>
            <a:r>
              <a:rPr lang="en-US" sz="4000" dirty="0"/>
              <a:t>Note: Conflict is inevitable, it is part of human life, It is not always native as perceived by many: it is positive, desirable and beneficial.</a:t>
            </a:r>
          </a:p>
          <a:p>
            <a:endParaRPr lang="en-US" dirty="0"/>
          </a:p>
        </p:txBody>
      </p:sp>
    </p:spTree>
    <p:extLst>
      <p:ext uri="{BB962C8B-B14F-4D97-AF65-F5344CB8AC3E}">
        <p14:creationId xmlns:p14="http://schemas.microsoft.com/office/powerpoint/2010/main" val="21215368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en-US" b="1" dirty="0"/>
              <a:t>SIX DIFFERENT LEVELS AT WHICH CONFLICTS OCCUR </a:t>
            </a:r>
            <a:br>
              <a:rPr lang="en-US" dirty="0"/>
            </a:br>
            <a:endParaRPr lang="en-US" dirty="0"/>
          </a:p>
        </p:txBody>
      </p:sp>
      <p:sp>
        <p:nvSpPr>
          <p:cNvPr id="3" name="Content Placeholder 2"/>
          <p:cNvSpPr>
            <a:spLocks noGrp="1"/>
          </p:cNvSpPr>
          <p:nvPr>
            <p:ph sz="quarter" idx="1"/>
          </p:nvPr>
        </p:nvSpPr>
        <p:spPr>
          <a:xfrm>
            <a:off x="609600" y="1143000"/>
            <a:ext cx="7924800" cy="5334000"/>
          </a:xfrm>
        </p:spPr>
        <p:txBody>
          <a:bodyPr>
            <a:normAutofit fontScale="55000" lnSpcReduction="20000"/>
          </a:bodyPr>
          <a:lstStyle/>
          <a:p>
            <a:pPr algn="ctr"/>
            <a:r>
              <a:rPr lang="en-US" sz="4600" dirty="0"/>
              <a:t> Conflict Occurs at Individual Level </a:t>
            </a:r>
          </a:p>
          <a:p>
            <a:pPr algn="ctr"/>
            <a:r>
              <a:rPr lang="en-US" sz="4600" dirty="0"/>
              <a:t>  Conflict Occurs at Family Level</a:t>
            </a:r>
          </a:p>
          <a:p>
            <a:pPr algn="ctr"/>
            <a:r>
              <a:rPr lang="en-US" sz="4600" dirty="0"/>
              <a:t>  Conflict Occurs at Community Level</a:t>
            </a:r>
          </a:p>
          <a:p>
            <a:pPr algn="ctr"/>
            <a:r>
              <a:rPr lang="en-US" sz="4600" dirty="0"/>
              <a:t>  Conflict Occurs at Group Level </a:t>
            </a:r>
          </a:p>
          <a:p>
            <a:pPr algn="ctr"/>
            <a:r>
              <a:rPr lang="en-US" sz="4600" dirty="0"/>
              <a:t>  Conflict Occurs at National level</a:t>
            </a:r>
          </a:p>
          <a:p>
            <a:pPr algn="ctr"/>
            <a:r>
              <a:rPr lang="en-US" sz="4600" dirty="0"/>
              <a:t>  Conflict Occurs at International Level  </a:t>
            </a:r>
          </a:p>
          <a:p>
            <a:pPr algn="ctr"/>
            <a:r>
              <a:rPr lang="en-US" sz="4600" dirty="0"/>
              <a:t>Or</a:t>
            </a:r>
          </a:p>
          <a:p>
            <a:pPr algn="ctr"/>
            <a:r>
              <a:rPr lang="en-US" sz="4600" dirty="0"/>
              <a:t>  Intra- personal conflict </a:t>
            </a:r>
          </a:p>
          <a:p>
            <a:pPr algn="ctr"/>
            <a:r>
              <a:rPr lang="en-US" sz="4600" dirty="0"/>
              <a:t>  Inter -personal conflict </a:t>
            </a:r>
          </a:p>
          <a:p>
            <a:pPr algn="ctr"/>
            <a:r>
              <a:rPr lang="en-US" sz="4600" dirty="0"/>
              <a:t>  Intra -group/ Community conflict </a:t>
            </a:r>
          </a:p>
          <a:p>
            <a:pPr algn="ctr"/>
            <a:r>
              <a:rPr lang="en-US" sz="4600" dirty="0"/>
              <a:t>  Inter -Group/ Community/ Communal Conflict </a:t>
            </a:r>
          </a:p>
          <a:p>
            <a:pPr algn="ctr"/>
            <a:r>
              <a:rPr lang="en-US" sz="4600" dirty="0"/>
              <a:t>  Intra- National Conflict </a:t>
            </a:r>
          </a:p>
          <a:p>
            <a:pPr algn="ctr"/>
            <a:r>
              <a:rPr lang="en-US" sz="4600" dirty="0"/>
              <a:t>  International Conflict</a:t>
            </a:r>
          </a:p>
          <a:p>
            <a:pPr algn="ctr"/>
            <a:endParaRPr lang="en-US" dirty="0"/>
          </a:p>
        </p:txBody>
      </p:sp>
    </p:spTree>
    <p:extLst>
      <p:ext uri="{BB962C8B-B14F-4D97-AF65-F5344CB8AC3E}">
        <p14:creationId xmlns:p14="http://schemas.microsoft.com/office/powerpoint/2010/main" val="37200122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198</TotalTime>
  <Words>4494</Words>
  <Application>Microsoft Office PowerPoint</Application>
  <PresentationFormat>On-screen Show (4:3)</PresentationFormat>
  <Paragraphs>199</Paragraphs>
  <Slides>60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Britannic Bold</vt:lpstr>
      <vt:lpstr>Calibri</vt:lpstr>
      <vt:lpstr>Helvetica</vt:lpstr>
      <vt:lpstr>Times New Roman</vt:lpstr>
      <vt:lpstr>Tw Cen MT</vt:lpstr>
      <vt:lpstr>Wingdings</vt:lpstr>
      <vt:lpstr>Wingdings 2</vt:lpstr>
      <vt:lpstr>Median</vt:lpstr>
      <vt:lpstr>DIOCESE OF EVO (ANGLICAN COMMUNION)  ANNUAL WORKSHOP/TRAINING  FOR ALL LEADERS OF CHURCHES  AND GROUPS IN THE DIOCESE</vt:lpstr>
      <vt:lpstr>TOPIC:</vt:lpstr>
      <vt:lpstr>CONFLICT/ CRISIS MANAGEMENT IN THE CHURCH  </vt:lpstr>
      <vt:lpstr> Aim / Purpose of the Training: </vt:lpstr>
      <vt:lpstr>Principles of Conflict Resolution </vt:lpstr>
      <vt:lpstr>THREE MAJOR CAUSES OF CONFLICT   </vt:lpstr>
      <vt:lpstr>SKILLS THAT AFFECT CONFLICT MANAGEMENT / RESOLUTION  </vt:lpstr>
      <vt:lpstr>What is Conflict?  Define it in one word. </vt:lpstr>
      <vt:lpstr>SIX DIFFERENT LEVELS AT WHICH CONFLICTS OCCUR  </vt:lpstr>
      <vt:lpstr>MAJOR FACTORS THAT CAUSE CONFLICT  </vt:lpstr>
      <vt:lpstr>Benefit/ Desirability of Conflict  </vt:lpstr>
      <vt:lpstr>Benefit/ Desirability of Conflict</vt:lpstr>
      <vt:lpstr>Conflict Square  </vt:lpstr>
      <vt:lpstr>Explanatory Notes</vt:lpstr>
      <vt:lpstr>Maslow Hierarchy of Need  </vt:lpstr>
      <vt:lpstr>Maslow Hierarchy of Need  </vt:lpstr>
      <vt:lpstr>PowerPoint Presentation</vt:lpstr>
      <vt:lpstr>Conflict development Stages / Early warning signs  </vt:lpstr>
      <vt:lpstr>PowerPoint Presentation</vt:lpstr>
      <vt:lpstr>GRAPHICAL REPRESENTATION OF CONFLICT CYCLE </vt:lpstr>
      <vt:lpstr>PowerPoint Presentation</vt:lpstr>
      <vt:lpstr>PowerPoint Presentation</vt:lpstr>
      <vt:lpstr>WARNING SIGNS:</vt:lpstr>
      <vt:lpstr>Note</vt:lpstr>
      <vt:lpstr>PowerPoint Presentation</vt:lpstr>
      <vt:lpstr>PowerPoint Presentation</vt:lpstr>
      <vt:lpstr>PowerPoint Presentation</vt:lpstr>
      <vt:lpstr>PowerPoint Presentation</vt:lpstr>
      <vt:lpstr>PowerPoint Presentation</vt:lpstr>
      <vt:lpstr>Different tools in Conflict Analysis </vt:lpstr>
      <vt:lpstr>PowerPoint Presentation</vt:lpstr>
      <vt:lpstr>PowerPoint Presentation</vt:lpstr>
      <vt:lpstr>ABC Triangle: </vt:lpstr>
      <vt:lpstr>PowerPoint Presentation</vt:lpstr>
      <vt:lpstr>PowerPoint Presentation</vt:lpstr>
      <vt:lpstr>PowerPoint Presentation</vt:lpstr>
      <vt:lpstr>PowerPoint Presentation</vt:lpstr>
      <vt:lpstr>When Time-line is needed </vt:lpstr>
      <vt:lpstr>When Time-line is needed </vt:lpstr>
      <vt:lpstr>Conflict Tree:</vt:lpstr>
      <vt:lpstr>PowerPoint Presentation</vt:lpstr>
      <vt:lpstr>PowerPoint Presentation</vt:lpstr>
      <vt:lpstr>THE USE OF ONIONS/DOUGHNUT TOOL:  </vt:lpstr>
      <vt:lpstr>PowerPoint Presentation</vt:lpstr>
      <vt:lpstr>PowerPoint Presentation</vt:lpstr>
      <vt:lpstr>Biblical Principles of Conflict Resolution and Peace Building  </vt:lpstr>
      <vt:lpstr>The fall of man in Gen. 3:1-24</vt:lpstr>
      <vt:lpstr>PowerPoint Presentation</vt:lpstr>
      <vt:lpstr>PowerPoint Presentation</vt:lpstr>
      <vt:lpstr>The story of the Tower of Babel in Gen</vt:lpstr>
      <vt:lpstr>Again in Gen. 13:1ff, Abram separated with Lot. Vs 8,</vt:lpstr>
      <vt:lpstr>The story of Esau and Jacob in Gen. 27</vt:lpstr>
      <vt:lpstr>Joseph was sold by his brothers. Gen. 37:12 – 17a; Vs 17b,</vt:lpstr>
      <vt:lpstr>New Testament Account </vt:lpstr>
      <vt:lpstr>Compare Romans 12:5 </vt:lpstr>
      <vt:lpstr>Matt 18:15-17 </vt:lpstr>
      <vt:lpstr>Rom 12:16-19</vt:lpstr>
      <vt:lpstr>Conclusion </vt:lpstr>
      <vt:lpstr>PowerPoint Presentation</vt:lpstr>
      <vt:lpstr>ANNOTATED BIBLIOGRAPHY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DIOCESE OF EVO (ANGLICAN COMMUNION)  ANNUAL WORKSHOP/ TRAINING  FOR ALL LEADERS OF CHURCHES  AND GROUPS IN THE DIOCESE</dc:title>
  <dc:creator>Admin</dc:creator>
  <cp:lastModifiedBy>REV. JOE OFOEGBU</cp:lastModifiedBy>
  <cp:revision>22</cp:revision>
  <dcterms:created xsi:type="dcterms:W3CDTF">2018-03-23T12:48:19Z</dcterms:created>
  <dcterms:modified xsi:type="dcterms:W3CDTF">2018-03-23T18:36:44Z</dcterms:modified>
</cp:coreProperties>
</file>