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87" d="100"/>
          <a:sy n="87" d="100"/>
        </p:scale>
        <p:origin x="102"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6E96BC-AC19-429A-BD3B-F703DE5F5B75}"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339254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E96BC-AC19-429A-BD3B-F703DE5F5B75}"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149345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E96BC-AC19-429A-BD3B-F703DE5F5B75}"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2703469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6E96BC-AC19-429A-BD3B-F703DE5F5B75}"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181127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6E96BC-AC19-429A-BD3B-F703DE5F5B75}" type="datetimeFigureOut">
              <a:rPr lang="en-US" smtClean="0"/>
              <a:t>3/23/2018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173548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6E96BC-AC19-429A-BD3B-F703DE5F5B75}"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1576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6E96BC-AC19-429A-BD3B-F703DE5F5B75}" type="datetimeFigureOut">
              <a:rPr lang="en-US" smtClean="0"/>
              <a:t>3/23/2018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1538271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6E96BC-AC19-429A-BD3B-F703DE5F5B75}" type="datetimeFigureOut">
              <a:rPr lang="en-US" smtClean="0"/>
              <a:t>3/23/2018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49922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E96BC-AC19-429A-BD3B-F703DE5F5B75}" type="datetimeFigureOut">
              <a:rPr lang="en-US" smtClean="0"/>
              <a:t>3/23/2018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254592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6E96BC-AC19-429A-BD3B-F703DE5F5B75}"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816026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6E96BC-AC19-429A-BD3B-F703DE5F5B75}" type="datetimeFigureOut">
              <a:rPr lang="en-US" smtClean="0"/>
              <a:t>3/23/2018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7C2989-FB5F-4650-B5CC-04EFEA3EC5F7}" type="slidenum">
              <a:rPr lang="en-US" smtClean="0"/>
              <a:t>‹#›</a:t>
            </a:fld>
            <a:endParaRPr lang="en-US"/>
          </a:p>
        </p:txBody>
      </p:sp>
    </p:spTree>
    <p:extLst>
      <p:ext uri="{BB962C8B-B14F-4D97-AF65-F5344CB8AC3E}">
        <p14:creationId xmlns:p14="http://schemas.microsoft.com/office/powerpoint/2010/main" val="4141813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6E96BC-AC19-429A-BD3B-F703DE5F5B75}" type="datetimeFigureOut">
              <a:rPr lang="en-US" smtClean="0"/>
              <a:t>3/23/2018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C2989-FB5F-4650-B5CC-04EFEA3EC5F7}" type="slidenum">
              <a:rPr lang="en-US" smtClean="0"/>
              <a:t>‹#›</a:t>
            </a:fld>
            <a:endParaRPr lang="en-US"/>
          </a:p>
        </p:txBody>
      </p:sp>
    </p:spTree>
    <p:extLst>
      <p:ext uri="{BB962C8B-B14F-4D97-AF65-F5344CB8AC3E}">
        <p14:creationId xmlns:p14="http://schemas.microsoft.com/office/powerpoint/2010/main" val="1374345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Grp="1" noChangeAspect="1"/>
          </p:cNvGraphicFramePr>
          <p:nvPr>
            <p:ph type="ctrTitle"/>
            <p:extLst>
              <p:ext uri="{D42A27DB-BD31-4B8C-83A1-F6EECF244321}">
                <p14:modId xmlns:p14="http://schemas.microsoft.com/office/powerpoint/2010/main" val="374960683"/>
              </p:ext>
            </p:extLst>
          </p:nvPr>
        </p:nvGraphicFramePr>
        <p:xfrm>
          <a:off x="1610892" y="1447800"/>
          <a:ext cx="8212137" cy="1736725"/>
        </p:xfrm>
        <a:graphic>
          <a:graphicData uri="http://schemas.openxmlformats.org/presentationml/2006/ole">
            <mc:AlternateContent xmlns:mc="http://schemas.openxmlformats.org/markup-compatibility/2006">
              <mc:Choice xmlns:v="urn:schemas-microsoft-com:vml" Requires="v">
                <p:oleObj spid="_x0000_s1030" name="CorelDRAW" r:id="rId3" imgW="4221480" imgH="995172" progId="CorelDRAW.Graphic.12">
                  <p:embed/>
                </p:oleObj>
              </mc:Choice>
              <mc:Fallback>
                <p:oleObj name="CorelDRAW" r:id="rId3" imgW="4221480" imgH="995172" progId="CorelDRAW.Graphic.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0892" y="1447800"/>
                        <a:ext cx="8212137" cy="1736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9288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title"/>
          </p:nvPr>
        </p:nvSpPr>
        <p:spPr bwMode="auto">
          <a:xfrm>
            <a:off x="1066421" y="673965"/>
            <a:ext cx="1005916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smtClean="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Four Things You Must Know About Vision</a:t>
            </a:r>
            <a:endParaRPr kumimoji="0" lang="en-US" altLang="en-US" sz="4800" b="0" i="0" u="none" strike="noStrike" cap="none" normalizeH="0" baseline="0" dirty="0" smtClean="0">
              <a:ln>
                <a:noFill/>
              </a:ln>
              <a:solidFill>
                <a:schemeClr val="tx1"/>
              </a:solidFill>
              <a:effectLst/>
              <a:latin typeface="Arial" panose="020B0604020202020204" pitchFamily="34" charset="0"/>
            </a:endParaRPr>
          </a:p>
        </p:txBody>
      </p:sp>
      <p:sp>
        <p:nvSpPr>
          <p:cNvPr id="5" name="Content Placeholder 4"/>
          <p:cNvSpPr>
            <a:spLocks noGrp="1"/>
          </p:cNvSpPr>
          <p:nvPr>
            <p:ph idx="1"/>
          </p:nvPr>
        </p:nvSpPr>
        <p:spPr/>
        <p:txBody>
          <a:bodyPr>
            <a:normAutofit lnSpcReduction="10000"/>
          </a:bodyPr>
          <a:lstStyle/>
          <a:p>
            <a:pPr marL="742950" lvl="0" indent="-742950">
              <a:buFont typeface="+mj-lt"/>
              <a:buAutoNum type="arabicPeriod"/>
            </a:pPr>
            <a:r>
              <a:rPr lang="en-US" sz="4000" dirty="0"/>
              <a:t>Vision comes from God but it is actualized on earth by men and women who are committed to it</a:t>
            </a:r>
            <a:endParaRPr lang="en-US" sz="4000" dirty="0" smtClean="0">
              <a:effectLst/>
            </a:endParaRPr>
          </a:p>
          <a:p>
            <a:pPr lvl="2"/>
            <a:r>
              <a:rPr lang="en-US" sz="3200" dirty="0"/>
              <a:t>God looks for one person to trust with a project to be executed on the earth</a:t>
            </a:r>
            <a:endParaRPr lang="en-US" sz="3200" dirty="0" smtClean="0">
              <a:effectLst/>
            </a:endParaRPr>
          </a:p>
          <a:p>
            <a:pPr lvl="2"/>
            <a:r>
              <a:rPr lang="en-US" sz="3200" dirty="0"/>
              <a:t>The birth of vision is a call to launch a movement for God</a:t>
            </a:r>
            <a:endParaRPr lang="en-US" sz="3200" dirty="0" smtClean="0">
              <a:effectLst/>
            </a:endParaRPr>
          </a:p>
          <a:p>
            <a:pPr lvl="1"/>
            <a:r>
              <a:rPr lang="en-US" sz="3600" dirty="0"/>
              <a:t>Leaders are midwives of God’s prophetic agenda for their people</a:t>
            </a:r>
            <a:endParaRPr lang="en-US" sz="3600" dirty="0" smtClean="0">
              <a:effectLst/>
            </a:endParaRPr>
          </a:p>
          <a:p>
            <a:pPr marL="0" indent="0">
              <a:buNone/>
            </a:pPr>
            <a:endParaRPr lang="en-US" dirty="0"/>
          </a:p>
        </p:txBody>
      </p:sp>
    </p:spTree>
    <p:extLst>
      <p:ext uri="{BB962C8B-B14F-4D97-AF65-F5344CB8AC3E}">
        <p14:creationId xmlns:p14="http://schemas.microsoft.com/office/powerpoint/2010/main" val="123228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anim calcmode="lin" valueType="num">
                                      <p:cBhvr>
                                        <p:cTn id="2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1000"/>
                                        <p:tgtEl>
                                          <p:spTgt spid="5">
                                            <p:txEl>
                                              <p:pRg st="3" end="3"/>
                                            </p:txEl>
                                          </p:spTgt>
                                        </p:tgtEl>
                                      </p:cBhvr>
                                    </p:animEffect>
                                    <p:anim calcmode="lin" valueType="num">
                                      <p:cBhvr>
                                        <p:cTn id="2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Four Things You Must Know About </a:t>
            </a:r>
            <a:r>
              <a:rPr lang="en-US" b="1" dirty="0" smtClean="0"/>
              <a:t>Vision</a:t>
            </a:r>
            <a:endParaRPr lang="en-US" dirty="0"/>
          </a:p>
        </p:txBody>
      </p:sp>
      <p:sp>
        <p:nvSpPr>
          <p:cNvPr id="3" name="Content Placeholder 2"/>
          <p:cNvSpPr>
            <a:spLocks noGrp="1"/>
          </p:cNvSpPr>
          <p:nvPr>
            <p:ph idx="1"/>
          </p:nvPr>
        </p:nvSpPr>
        <p:spPr/>
        <p:txBody>
          <a:bodyPr/>
          <a:lstStyle/>
          <a:p>
            <a:pPr marL="514350" indent="-514350">
              <a:buAutoNum type="arabicPeriod" startAt="2"/>
            </a:pPr>
            <a:r>
              <a:rPr lang="en-US" sz="4400" dirty="0" smtClean="0"/>
              <a:t>Vision is usually given by God to one person but it is always bigger than the “</a:t>
            </a:r>
            <a:r>
              <a:rPr lang="en-US" sz="4400" dirty="0" err="1" smtClean="0"/>
              <a:t>visioner</a:t>
            </a:r>
            <a:r>
              <a:rPr lang="en-US" sz="4400" dirty="0" smtClean="0"/>
              <a:t>”</a:t>
            </a:r>
          </a:p>
          <a:p>
            <a:pPr marL="0" indent="0" algn="just">
              <a:buNone/>
            </a:pPr>
            <a:endParaRPr lang="en-US" dirty="0" smtClean="0">
              <a:solidFill>
                <a:schemeClr val="accent1"/>
              </a:solidFill>
            </a:endParaRPr>
          </a:p>
          <a:p>
            <a:pPr marL="0" indent="0" algn="just">
              <a:buNone/>
            </a:pPr>
            <a:r>
              <a:rPr lang="en-US" sz="3200" dirty="0" smtClean="0">
                <a:solidFill>
                  <a:schemeClr val="accent1"/>
                </a:solidFill>
              </a:rPr>
              <a:t>“The Lord gave the word. Great was the company of those who proclaimed it” (Psalms 68:11)</a:t>
            </a:r>
          </a:p>
          <a:p>
            <a:endParaRPr lang="en-US" dirty="0" smtClean="0"/>
          </a:p>
          <a:p>
            <a:endParaRPr lang="en-US" dirty="0"/>
          </a:p>
        </p:txBody>
      </p:sp>
    </p:spTree>
    <p:extLst>
      <p:ext uri="{BB962C8B-B14F-4D97-AF65-F5344CB8AC3E}">
        <p14:creationId xmlns:p14="http://schemas.microsoft.com/office/powerpoint/2010/main" val="107413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Four Things You Must Know About </a:t>
            </a:r>
            <a:r>
              <a:rPr lang="en-US" b="1" dirty="0" smtClean="0"/>
              <a:t>Vision</a:t>
            </a:r>
            <a:endParaRPr lang="en-US" dirty="0"/>
          </a:p>
        </p:txBody>
      </p:sp>
      <p:sp>
        <p:nvSpPr>
          <p:cNvPr id="3" name="Content Placeholder 2"/>
          <p:cNvSpPr>
            <a:spLocks noGrp="1"/>
          </p:cNvSpPr>
          <p:nvPr>
            <p:ph idx="1"/>
          </p:nvPr>
        </p:nvSpPr>
        <p:spPr/>
        <p:txBody>
          <a:bodyPr/>
          <a:lstStyle/>
          <a:p>
            <a:pPr marL="514350" indent="-514350">
              <a:buAutoNum type="arabicPeriod" startAt="3"/>
            </a:pPr>
            <a:r>
              <a:rPr lang="en-US" sz="4000" b="1" dirty="0" smtClean="0"/>
              <a:t>Vision requires runners to become a reality</a:t>
            </a:r>
          </a:p>
          <a:p>
            <a:pPr marL="0" indent="0">
              <a:buNone/>
            </a:pPr>
            <a:endParaRPr lang="en-US" dirty="0" smtClean="0"/>
          </a:p>
          <a:p>
            <a:pPr marL="0" indent="0">
              <a:buNone/>
            </a:pPr>
            <a:r>
              <a:rPr lang="en-US" sz="3200" dirty="0" smtClean="0">
                <a:solidFill>
                  <a:schemeClr val="accent1"/>
                </a:solidFill>
              </a:rPr>
              <a:t>“I will stand on my watch and set myself on the ramparts. And I will watch to see what He will say to me and what I will answer when I am corrected. 2 Then the LORD answered me and said, “Write the vision and make it plain on tablets so that he may run who reads it.” (Habakkuk 2:1-2)</a:t>
            </a:r>
          </a:p>
          <a:p>
            <a:pPr marL="0" indent="0">
              <a:buNone/>
            </a:pPr>
            <a:endParaRPr lang="en-US" dirty="0"/>
          </a:p>
        </p:txBody>
      </p:sp>
    </p:spTree>
    <p:extLst>
      <p:ext uri="{BB962C8B-B14F-4D97-AF65-F5344CB8AC3E}">
        <p14:creationId xmlns:p14="http://schemas.microsoft.com/office/powerpoint/2010/main" val="90676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0843" y="209320"/>
            <a:ext cx="10802957" cy="6191480"/>
          </a:xfrm>
        </p:spPr>
        <p:txBody>
          <a:bodyPr>
            <a:normAutofit/>
          </a:bodyPr>
          <a:lstStyle/>
          <a:p>
            <a:pPr marL="514350" indent="-514350" algn="just">
              <a:buAutoNum type="arabicPeriod" startAt="4"/>
            </a:pPr>
            <a:r>
              <a:rPr lang="en-US" sz="3900" dirty="0" smtClean="0"/>
              <a:t>Where there is no Vision the people perish (Proverbs 29:18) and where there are no runners (people) the vision will be in danger</a:t>
            </a:r>
          </a:p>
          <a:p>
            <a:pPr marL="514350" indent="-514350" algn="just">
              <a:buAutoNum type="alphaLcPeriod"/>
            </a:pPr>
            <a:r>
              <a:rPr lang="en-US" sz="3000" dirty="0" smtClean="0"/>
              <a:t>It creates tension that identifies potentials in people and enable them develop and maximize their usefulness</a:t>
            </a:r>
          </a:p>
          <a:p>
            <a:pPr marL="514350" indent="-514350" algn="just">
              <a:buAutoNum type="alphaLcPeriod"/>
            </a:pPr>
            <a:r>
              <a:rPr lang="en-US" sz="3000" dirty="0" smtClean="0"/>
              <a:t>Runners are critically important to the life and fulfilment of vision</a:t>
            </a:r>
          </a:p>
          <a:p>
            <a:pPr marL="514350" indent="-514350" algn="just">
              <a:buAutoNum type="alphaLcPeriod"/>
            </a:pPr>
            <a:r>
              <a:rPr lang="en-US" sz="3000" dirty="0" smtClean="0"/>
              <a:t>The absence of runners is usually the reason for the delay or death of vision</a:t>
            </a:r>
          </a:p>
          <a:p>
            <a:pPr marL="514350" indent="-514350" algn="just">
              <a:buAutoNum type="alphaLcPeriod"/>
            </a:pPr>
            <a:r>
              <a:rPr lang="en-US" sz="3000" dirty="0" smtClean="0"/>
              <a:t>Vision is a mere statement where there are no runners</a:t>
            </a:r>
          </a:p>
          <a:p>
            <a:pPr marL="514350" indent="-514350" algn="just">
              <a:buAutoNum type="alphaLcPeriod"/>
            </a:pPr>
            <a:r>
              <a:rPr lang="en-US" sz="3000" dirty="0" smtClean="0"/>
              <a:t>An organization can be filled with people and at same time suffer from acute shortage of runners</a:t>
            </a:r>
          </a:p>
        </p:txBody>
      </p:sp>
    </p:spTree>
    <p:extLst>
      <p:ext uri="{BB962C8B-B14F-4D97-AF65-F5344CB8AC3E}">
        <p14:creationId xmlns:p14="http://schemas.microsoft.com/office/powerpoint/2010/main" val="3521588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Jesus Knew the Difference!</a:t>
            </a:r>
            <a:endParaRPr lang="en-US" dirty="0"/>
          </a:p>
        </p:txBody>
      </p:sp>
      <p:sp>
        <p:nvSpPr>
          <p:cNvPr id="3" name="Content Placeholder 2"/>
          <p:cNvSpPr>
            <a:spLocks noGrp="1"/>
          </p:cNvSpPr>
          <p:nvPr>
            <p:ph idx="1"/>
          </p:nvPr>
        </p:nvSpPr>
        <p:spPr/>
        <p:txBody>
          <a:bodyPr>
            <a:noAutofit/>
          </a:bodyPr>
          <a:lstStyle/>
          <a:p>
            <a:pPr marL="0" indent="0" algn="just">
              <a:buNone/>
            </a:pPr>
            <a:r>
              <a:rPr lang="en-US" sz="3200" dirty="0" smtClean="0"/>
              <a:t>“Jesus went about all the cities and the villages, teaching in their synagogues, and preaching the Good News of the Kingdom, and healing every disease and every sickness among the people. 36 But when he saw the multitudes, he was moved with compassion for them, because they were harassed and scattered, like sheep without a shepherd. 37Then he said to his disciples, “The harvest indeed is plentiful, but the laborers are few. 38 Pray therefore that the Lord of the harvest will send out laborers into his harvest.” (Matthew 9:35-38)</a:t>
            </a:r>
            <a:endParaRPr lang="en-US" sz="3200" dirty="0"/>
          </a:p>
        </p:txBody>
      </p:sp>
    </p:spTree>
    <p:extLst>
      <p:ext uri="{BB962C8B-B14F-4D97-AF65-F5344CB8AC3E}">
        <p14:creationId xmlns:p14="http://schemas.microsoft.com/office/powerpoint/2010/main" val="17604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Prophetic Portraits of Runners</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US" dirty="0" smtClean="0"/>
              <a:t>“Now Hezekiah sent to all Israel and Judah and wrote letters also to Ephraim and Manasseh that they should come to the house of the LORD at Jerusalem to keep the Passover to the LORD God of Israel. 2 For the king and his princes and all the assembly in Jerusalem had decided to celebrate the Passover in the second month, 3 for they could not keep it bat that time because the priests had not sanctified themselves sufficiently, nor had the people gathered themselves together at Jerusalem. 4 Now the thing pleased the king and all the assembly. 5 So they established a decree to make a proclamation throughout all Israel, from Beersheba even to Dan, that they should come to keep the Passover to the LORD God of Israel at Jerusalem. For they had not celebrated it in great numbers as it was written. 6 So the runners went with the letters from the king and his princes throughout all Israel and Judah. And according to the commandment of the king, it said, “Children of Israel return to the LORD God of Abraham, Isaac and Israel. And He will return to the remnant who have escaped out of the hand of the kings of Assyria </a:t>
            </a:r>
            <a:r>
              <a:rPr lang="en-US" dirty="0" smtClean="0">
                <a:solidFill>
                  <a:srgbClr val="FF0000"/>
                </a:solidFill>
              </a:rPr>
              <a:t>10 So the runners passed from city to city throughout the country of Ephraim and Manasseh even to Zebulun. But they laughed them to scorn and mocked them.</a:t>
            </a:r>
            <a:r>
              <a:rPr lang="en-US" dirty="0" smtClean="0"/>
              <a:t> 11 Nevertheless many of Asher and Manasseh and of Zebulun humbled themselves and came to Jerusalem. 12 Also on Judah came the hand of God to give them one heart to do the commandment of the king and of the princes by the word of the Lord.” (2Kings 30:1-6, 10-12)</a:t>
            </a:r>
            <a:endParaRPr lang="en-US" dirty="0"/>
          </a:p>
        </p:txBody>
      </p:sp>
    </p:spTree>
    <p:extLst>
      <p:ext uri="{BB962C8B-B14F-4D97-AF65-F5344CB8AC3E}">
        <p14:creationId xmlns:p14="http://schemas.microsoft.com/office/powerpoint/2010/main" val="374489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57" y="365125"/>
            <a:ext cx="11424491" cy="824697"/>
          </a:xfrm>
        </p:spPr>
        <p:txBody>
          <a:bodyPr>
            <a:normAutofit/>
          </a:bodyPr>
          <a:lstStyle/>
          <a:p>
            <a:pPr algn="ctr"/>
            <a:r>
              <a:rPr lang="en-US" sz="3600" dirty="0" smtClean="0"/>
              <a:t>There are two levels of leadership within an organization</a:t>
            </a:r>
            <a:endParaRPr lang="en-US" sz="3600" dirty="0"/>
          </a:p>
        </p:txBody>
      </p:sp>
      <p:sp>
        <p:nvSpPr>
          <p:cNvPr id="3" name="Content Placeholder 2"/>
          <p:cNvSpPr>
            <a:spLocks noGrp="1"/>
          </p:cNvSpPr>
          <p:nvPr>
            <p:ph idx="1"/>
          </p:nvPr>
        </p:nvSpPr>
        <p:spPr>
          <a:xfrm>
            <a:off x="440675" y="1355075"/>
            <a:ext cx="11347373" cy="4821888"/>
          </a:xfrm>
        </p:spPr>
        <p:txBody>
          <a:bodyPr>
            <a:noAutofit/>
          </a:bodyPr>
          <a:lstStyle/>
          <a:p>
            <a:pPr marL="514350" indent="-514350">
              <a:buAutoNum type="arabicPeriod"/>
            </a:pPr>
            <a:r>
              <a:rPr lang="en-US" sz="3200" b="1" dirty="0" smtClean="0">
                <a:solidFill>
                  <a:srgbClr val="FF0000"/>
                </a:solidFill>
              </a:rPr>
              <a:t>Strategic level</a:t>
            </a:r>
          </a:p>
          <a:p>
            <a:pPr marL="971550" lvl="1" indent="-514350">
              <a:buAutoNum type="arabicPeriod"/>
            </a:pPr>
            <a:r>
              <a:rPr lang="en-US" sz="2800" dirty="0" smtClean="0"/>
              <a:t>Determine direction</a:t>
            </a:r>
          </a:p>
          <a:p>
            <a:pPr marL="971550" lvl="1" indent="-514350">
              <a:buAutoNum type="arabicPeriod"/>
            </a:pPr>
            <a:r>
              <a:rPr lang="en-US" sz="2800" dirty="0" smtClean="0"/>
              <a:t>Defines realities</a:t>
            </a:r>
          </a:p>
          <a:p>
            <a:pPr marL="971550" lvl="1" indent="-514350">
              <a:buAutoNum type="arabicPeriod"/>
            </a:pPr>
            <a:r>
              <a:rPr lang="en-US" sz="2800" dirty="0" smtClean="0"/>
              <a:t>Establish values (Doctrines and Beliefs) and spell corporate culture (Life style)</a:t>
            </a:r>
          </a:p>
          <a:p>
            <a:pPr marL="514350" indent="-514350">
              <a:buAutoNum type="arabicPeriod"/>
            </a:pPr>
            <a:r>
              <a:rPr lang="en-US" sz="3200" b="1" dirty="0" smtClean="0">
                <a:solidFill>
                  <a:srgbClr val="FF0000"/>
                </a:solidFill>
              </a:rPr>
              <a:t>Operational level</a:t>
            </a:r>
          </a:p>
          <a:p>
            <a:pPr marL="971550" lvl="1" indent="-514350">
              <a:buAutoNum type="arabicPeriod"/>
            </a:pPr>
            <a:r>
              <a:rPr lang="en-US" sz="2800" dirty="0" smtClean="0"/>
              <a:t>Mobilize the workforce</a:t>
            </a:r>
          </a:p>
          <a:p>
            <a:pPr marL="971550" lvl="1" indent="-514350">
              <a:buAutoNum type="arabicPeriod"/>
            </a:pPr>
            <a:r>
              <a:rPr lang="en-US" sz="2800" dirty="0" smtClean="0"/>
              <a:t>Follow direction</a:t>
            </a:r>
          </a:p>
          <a:p>
            <a:pPr marL="971550" lvl="1" indent="-514350">
              <a:buAutoNum type="arabicPeriod"/>
            </a:pPr>
            <a:r>
              <a:rPr lang="en-US" sz="2800" dirty="0" smtClean="0"/>
              <a:t>Implement executive decisions</a:t>
            </a:r>
          </a:p>
          <a:p>
            <a:pPr marL="971550" lvl="1" indent="-514350">
              <a:buAutoNum type="arabicPeriod"/>
            </a:pPr>
            <a:r>
              <a:rPr lang="en-US" sz="2800" dirty="0" smtClean="0"/>
              <a:t>Model values and reproduce corporate culture at all levels</a:t>
            </a:r>
          </a:p>
          <a:p>
            <a:endParaRPr lang="en-US" sz="3200" dirty="0"/>
          </a:p>
        </p:txBody>
      </p:sp>
    </p:spTree>
    <p:extLst>
      <p:ext uri="{BB962C8B-B14F-4D97-AF65-F5344CB8AC3E}">
        <p14:creationId xmlns:p14="http://schemas.microsoft.com/office/powerpoint/2010/main" val="284134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In </a:t>
            </a:r>
            <a:r>
              <a:rPr lang="en-US" b="1" dirty="0" err="1" smtClean="0"/>
              <a:t>Evo</a:t>
            </a:r>
            <a:r>
              <a:rPr lang="en-US" b="1" dirty="0" smtClean="0"/>
              <a:t> Diocese</a:t>
            </a:r>
            <a:endParaRPr lang="en-US" b="1" dirty="0"/>
          </a:p>
        </p:txBody>
      </p:sp>
      <p:sp>
        <p:nvSpPr>
          <p:cNvPr id="5" name="Content Placeholder 4"/>
          <p:cNvSpPr>
            <a:spLocks noGrp="1"/>
          </p:cNvSpPr>
          <p:nvPr>
            <p:ph idx="1"/>
          </p:nvPr>
        </p:nvSpPr>
        <p:spPr/>
        <p:txBody>
          <a:bodyPr/>
          <a:lstStyle/>
          <a:p>
            <a:pPr algn="just"/>
            <a:r>
              <a:rPr lang="en-US" sz="3200" dirty="0" smtClean="0"/>
              <a:t>Runners in </a:t>
            </a:r>
            <a:r>
              <a:rPr lang="en-US" sz="3200" dirty="0" err="1" smtClean="0"/>
              <a:t>Evo</a:t>
            </a:r>
            <a:r>
              <a:rPr lang="en-US" sz="3200" dirty="0" smtClean="0"/>
              <a:t> Diocese are operational leaders (Key Influencers in Archdeaconry, Deanery and Local Churches) who focus on mobilizing the people and aligning them towards the fulfilment of the Diocesan vision</a:t>
            </a:r>
          </a:p>
          <a:p>
            <a:pPr marL="0" indent="0" algn="just">
              <a:buNone/>
            </a:pPr>
            <a:endParaRPr lang="en-US" sz="3200" dirty="0" smtClean="0"/>
          </a:p>
          <a:p>
            <a:pPr algn="just"/>
            <a:r>
              <a:rPr lang="en-US" sz="3200" dirty="0" smtClean="0"/>
              <a:t>They are people who deploy their names, money, relationships, goodwill and other personal resources to get other buy into the Diocesan vision and pay the full price to attain it</a:t>
            </a:r>
          </a:p>
          <a:p>
            <a:endParaRPr lang="en-US" sz="3200" dirty="0" smtClean="0"/>
          </a:p>
          <a:p>
            <a:endParaRPr lang="en-US" sz="3200" dirty="0" smtClean="0"/>
          </a:p>
          <a:p>
            <a:endParaRPr lang="en-US" dirty="0"/>
          </a:p>
        </p:txBody>
      </p:sp>
    </p:spTree>
    <p:extLst>
      <p:ext uri="{BB962C8B-B14F-4D97-AF65-F5344CB8AC3E}">
        <p14:creationId xmlns:p14="http://schemas.microsoft.com/office/powerpoint/2010/main" val="370040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Runners Comes in Different Ways and Play Diverse Roles</a:t>
            </a:r>
            <a:endParaRPr lang="en-US" dirty="0"/>
          </a:p>
        </p:txBody>
      </p:sp>
      <p:sp>
        <p:nvSpPr>
          <p:cNvPr id="3" name="Content Placeholder 2"/>
          <p:cNvSpPr>
            <a:spLocks noGrp="1"/>
          </p:cNvSpPr>
          <p:nvPr>
            <p:ph idx="1"/>
          </p:nvPr>
        </p:nvSpPr>
        <p:spPr/>
        <p:txBody>
          <a:bodyPr>
            <a:normAutofit lnSpcReduction="10000"/>
          </a:bodyPr>
          <a:lstStyle/>
          <a:p>
            <a:pPr algn="just"/>
            <a:r>
              <a:rPr lang="en-US" sz="3200" dirty="0" smtClean="0"/>
              <a:t>Runners are vision enablers and destiny helpers</a:t>
            </a:r>
          </a:p>
          <a:p>
            <a:pPr algn="just"/>
            <a:r>
              <a:rPr lang="en-US" sz="3200" dirty="0" smtClean="0"/>
              <a:t>John C. Maxwell identifies what can be called ten faces of vision enablers</a:t>
            </a:r>
          </a:p>
          <a:p>
            <a:pPr marL="514350" indent="-514350" algn="just">
              <a:buAutoNum type="arabicPeriod"/>
            </a:pPr>
            <a:r>
              <a:rPr lang="en-US" sz="3200" b="1" dirty="0" smtClean="0"/>
              <a:t>Time Relievers </a:t>
            </a:r>
            <a:r>
              <a:rPr lang="en-US" sz="3200" dirty="0" smtClean="0"/>
              <a:t>– people who help the top leader to save time</a:t>
            </a:r>
          </a:p>
          <a:p>
            <a:pPr marL="514350" indent="-514350" algn="just">
              <a:buAutoNum type="arabicPeriod"/>
            </a:pPr>
            <a:r>
              <a:rPr lang="en-US" sz="3200" b="1" dirty="0" smtClean="0"/>
              <a:t>Gift </a:t>
            </a:r>
            <a:r>
              <a:rPr lang="en-US" sz="3200" b="1" dirty="0" err="1" smtClean="0"/>
              <a:t>Complementors</a:t>
            </a:r>
            <a:r>
              <a:rPr lang="en-US" sz="3200" b="1" dirty="0" smtClean="0"/>
              <a:t> </a:t>
            </a:r>
            <a:r>
              <a:rPr lang="en-US" sz="3200" dirty="0" smtClean="0"/>
              <a:t>– people who do things that the leader is not gifted or skilled to do</a:t>
            </a:r>
          </a:p>
          <a:p>
            <a:pPr marL="514350" indent="-514350" algn="just">
              <a:buAutoNum type="arabicPeriod"/>
            </a:pPr>
            <a:r>
              <a:rPr lang="en-US" sz="3200" b="1" dirty="0" smtClean="0"/>
              <a:t>Team Players (Catalysts) </a:t>
            </a:r>
            <a:r>
              <a:rPr lang="en-US" sz="3200" dirty="0" smtClean="0"/>
              <a:t>– people who add value to the leader and the leadership </a:t>
            </a:r>
          </a:p>
          <a:p>
            <a:endParaRPr lang="en-US" dirty="0"/>
          </a:p>
        </p:txBody>
      </p:sp>
    </p:spTree>
    <p:extLst>
      <p:ext uri="{BB962C8B-B14F-4D97-AF65-F5344CB8AC3E}">
        <p14:creationId xmlns:p14="http://schemas.microsoft.com/office/powerpoint/2010/main" val="3857367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Runners Comes in Different Ways and Play Diverse Roles</a:t>
            </a:r>
            <a:endParaRPr lang="en-US" dirty="0"/>
          </a:p>
        </p:txBody>
      </p:sp>
      <p:sp>
        <p:nvSpPr>
          <p:cNvPr id="3" name="Content Placeholder 2"/>
          <p:cNvSpPr>
            <a:spLocks noGrp="1"/>
          </p:cNvSpPr>
          <p:nvPr>
            <p:ph idx="1"/>
          </p:nvPr>
        </p:nvSpPr>
        <p:spPr/>
        <p:txBody>
          <a:bodyPr>
            <a:noAutofit/>
          </a:bodyPr>
          <a:lstStyle/>
          <a:p>
            <a:pPr marL="514350" indent="-514350" algn="just">
              <a:buAutoNum type="arabicPeriod" startAt="4"/>
            </a:pPr>
            <a:r>
              <a:rPr lang="en-US" sz="3600" b="1" dirty="0" smtClean="0"/>
              <a:t>Creative Thinkers </a:t>
            </a:r>
            <a:r>
              <a:rPr lang="en-US" sz="3600" dirty="0" smtClean="0"/>
              <a:t>– people who solve problems and create options</a:t>
            </a:r>
          </a:p>
          <a:p>
            <a:pPr marL="514350" indent="-514350" algn="just">
              <a:buAutoNum type="arabicPeriod" startAt="4"/>
            </a:pPr>
            <a:r>
              <a:rPr lang="en-US" sz="3600" b="1" dirty="0" smtClean="0"/>
              <a:t>Door Closers </a:t>
            </a:r>
            <a:r>
              <a:rPr lang="en-US" sz="3600" dirty="0" smtClean="0"/>
              <a:t>– people who complete assignments with excellence</a:t>
            </a:r>
          </a:p>
          <a:p>
            <a:pPr marL="514350" indent="-514350" algn="just">
              <a:buAutoNum type="arabicPeriod" startAt="4"/>
            </a:pPr>
            <a:r>
              <a:rPr lang="en-US" sz="3600" b="1" dirty="0" smtClean="0"/>
              <a:t>People Developers </a:t>
            </a:r>
            <a:r>
              <a:rPr lang="en-US" sz="3600" dirty="0" smtClean="0"/>
              <a:t>– people who develop and raise other leaders</a:t>
            </a:r>
          </a:p>
          <a:p>
            <a:pPr marL="514350" indent="-514350" algn="just">
              <a:buAutoNum type="arabicPeriod" startAt="4"/>
            </a:pPr>
            <a:r>
              <a:rPr lang="en-US" sz="3600" b="1" dirty="0" smtClean="0"/>
              <a:t>Servant Leaders </a:t>
            </a:r>
            <a:r>
              <a:rPr lang="en-US" sz="3600" dirty="0" smtClean="0"/>
              <a:t>– people who lead with the right attitude</a:t>
            </a:r>
          </a:p>
          <a:p>
            <a:endParaRPr lang="en-US" sz="3600" dirty="0"/>
          </a:p>
        </p:txBody>
      </p:sp>
    </p:spTree>
    <p:extLst>
      <p:ext uri="{BB962C8B-B14F-4D97-AF65-F5344CB8AC3E}">
        <p14:creationId xmlns:p14="http://schemas.microsoft.com/office/powerpoint/2010/main" val="194196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4569" y="1843154"/>
            <a:ext cx="2655064" cy="2644221"/>
          </a:xfrm>
          <a:prstGeom prst="rect">
            <a:avLst/>
          </a:prstGeom>
        </p:spPr>
      </p:pic>
      <p:sp>
        <p:nvSpPr>
          <p:cNvPr id="4" name="Title 3"/>
          <p:cNvSpPr>
            <a:spLocks noGrp="1"/>
          </p:cNvSpPr>
          <p:nvPr>
            <p:ph type="title"/>
          </p:nvPr>
        </p:nvSpPr>
        <p:spPr>
          <a:xfrm>
            <a:off x="904301" y="717665"/>
            <a:ext cx="10515600" cy="1325563"/>
          </a:xfrm>
        </p:spPr>
        <p:txBody>
          <a:bodyPr/>
          <a:lstStyle/>
          <a:p>
            <a:pPr algn="ctr"/>
            <a:r>
              <a:rPr lang="en-US" b="1" dirty="0" smtClean="0">
                <a:latin typeface="Aharoni" panose="02010803020104030203" pitchFamily="2" charset="-79"/>
                <a:cs typeface="Aharoni" panose="02010803020104030203" pitchFamily="2" charset="-79"/>
              </a:rPr>
              <a:t>Church of Nigeria</a:t>
            </a:r>
            <a:r>
              <a:rPr lang="en-US" dirty="0" smtClean="0"/>
              <a:t/>
            </a:r>
            <a:br>
              <a:rPr lang="en-US" dirty="0" smtClean="0"/>
            </a:br>
            <a:r>
              <a:rPr lang="en-US" dirty="0" smtClean="0">
                <a:latin typeface="Andalus" panose="02020603050405020304" pitchFamily="18" charset="-78"/>
                <a:cs typeface="Andalus" panose="02020603050405020304" pitchFamily="18" charset="-78"/>
              </a:rPr>
              <a:t>(</a:t>
            </a:r>
            <a:r>
              <a:rPr lang="en-US" sz="3600" dirty="0" smtClean="0">
                <a:latin typeface="Andalus" panose="02020603050405020304" pitchFamily="18" charset="-78"/>
                <a:cs typeface="Andalus" panose="02020603050405020304" pitchFamily="18" charset="-78"/>
              </a:rPr>
              <a:t>Anglican Communion)</a:t>
            </a:r>
            <a:endParaRPr lang="en-US" dirty="0">
              <a:latin typeface="Andalus" panose="02020603050405020304" pitchFamily="18" charset="-78"/>
              <a:cs typeface="Andalus" panose="02020603050405020304" pitchFamily="18" charset="-78"/>
            </a:endParaRPr>
          </a:p>
        </p:txBody>
      </p:sp>
      <p:sp>
        <p:nvSpPr>
          <p:cNvPr id="6" name="TextBox 5"/>
          <p:cNvSpPr txBox="1"/>
          <p:nvPr/>
        </p:nvSpPr>
        <p:spPr>
          <a:xfrm>
            <a:off x="3010988" y="4643368"/>
            <a:ext cx="6067687" cy="1938992"/>
          </a:xfrm>
          <a:prstGeom prst="rect">
            <a:avLst/>
          </a:prstGeom>
          <a:noFill/>
        </p:spPr>
        <p:txBody>
          <a:bodyPr wrap="none" rtlCol="0">
            <a:spAutoFit/>
          </a:bodyPr>
          <a:lstStyle/>
          <a:p>
            <a:pPr algn="ctr"/>
            <a:r>
              <a:rPr lang="en-US" sz="2400" dirty="0" smtClean="0"/>
              <a:t>2018 </a:t>
            </a:r>
          </a:p>
          <a:p>
            <a:pPr algn="ctr"/>
            <a:r>
              <a:rPr lang="en-US" sz="2400" dirty="0" smtClean="0">
                <a:latin typeface="Aharoni" panose="02010803020104030203" pitchFamily="2" charset="-79"/>
                <a:cs typeface="Aharoni" panose="02010803020104030203" pitchFamily="2" charset="-79"/>
              </a:rPr>
              <a:t>Post Vestry Meeting/Leadership Training</a:t>
            </a:r>
          </a:p>
          <a:p>
            <a:pPr algn="ctr"/>
            <a:r>
              <a:rPr lang="en-US" sz="2400" dirty="0" smtClean="0">
                <a:latin typeface="Andalus" panose="02020603050405020304" pitchFamily="18" charset="-78"/>
                <a:cs typeface="Andalus" panose="02020603050405020304" pitchFamily="18" charset="-78"/>
              </a:rPr>
              <a:t>Theme:</a:t>
            </a:r>
          </a:p>
          <a:p>
            <a:pPr algn="ctr"/>
            <a:r>
              <a:rPr lang="en-US" sz="2400" dirty="0" err="1" smtClean="0"/>
              <a:t>Labourers</a:t>
            </a:r>
            <a:r>
              <a:rPr lang="en-US" sz="2400" dirty="0" smtClean="0"/>
              <a:t> Together with God</a:t>
            </a:r>
          </a:p>
          <a:p>
            <a:pPr algn="ctr"/>
            <a:r>
              <a:rPr lang="en-US" sz="2400" dirty="0" smtClean="0"/>
              <a:t>(1Cor 3:9-10)</a:t>
            </a:r>
            <a:endParaRPr lang="en-US" sz="2400" dirty="0"/>
          </a:p>
        </p:txBody>
      </p:sp>
    </p:spTree>
    <p:extLst>
      <p:ext uri="{BB962C8B-B14F-4D97-AF65-F5344CB8AC3E}">
        <p14:creationId xmlns:p14="http://schemas.microsoft.com/office/powerpoint/2010/main" val="47805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Runners Comes in Different Ways and Play Diverse Roles</a:t>
            </a:r>
            <a:endParaRPr lang="en-US" dirty="0"/>
          </a:p>
        </p:txBody>
      </p:sp>
      <p:sp>
        <p:nvSpPr>
          <p:cNvPr id="3" name="Content Placeholder 2"/>
          <p:cNvSpPr>
            <a:spLocks noGrp="1"/>
          </p:cNvSpPr>
          <p:nvPr>
            <p:ph idx="1"/>
          </p:nvPr>
        </p:nvSpPr>
        <p:spPr/>
        <p:txBody>
          <a:bodyPr>
            <a:normAutofit/>
          </a:bodyPr>
          <a:lstStyle/>
          <a:p>
            <a:pPr marL="514350" indent="-514350" algn="just">
              <a:buAutoNum type="arabicPeriod" startAt="8"/>
            </a:pPr>
            <a:r>
              <a:rPr lang="en-US" sz="3600" b="1" dirty="0" smtClean="0"/>
              <a:t>Mind-Stretchers</a:t>
            </a:r>
            <a:r>
              <a:rPr lang="en-US" sz="3600" dirty="0" smtClean="0"/>
              <a:t> – people who expand the leaders thinking</a:t>
            </a:r>
          </a:p>
          <a:p>
            <a:pPr marL="514350" indent="-514350" algn="just">
              <a:buAutoNum type="arabicPeriod" startAt="8"/>
            </a:pPr>
            <a:r>
              <a:rPr lang="en-US" sz="3600" b="1" dirty="0" smtClean="0"/>
              <a:t>Relational Network </a:t>
            </a:r>
            <a:r>
              <a:rPr lang="en-US" sz="3600" dirty="0" smtClean="0"/>
              <a:t>– people who bring other people into the leader’s life and add value to him</a:t>
            </a:r>
          </a:p>
          <a:p>
            <a:pPr marL="514350" indent="-514350" algn="just">
              <a:buAutoNum type="arabicPeriod" startAt="8"/>
            </a:pPr>
            <a:r>
              <a:rPr lang="en-US" sz="3600" b="1" dirty="0" smtClean="0"/>
              <a:t>Unconditional Lovers </a:t>
            </a:r>
            <a:r>
              <a:rPr lang="en-US" sz="3600" dirty="0" smtClean="0"/>
              <a:t>– people who know the leader’s weaknesses, yet love him unconditionally </a:t>
            </a:r>
          </a:p>
          <a:p>
            <a:pPr algn="just"/>
            <a:endParaRPr lang="en-US" sz="3600" dirty="0" smtClean="0"/>
          </a:p>
          <a:p>
            <a:endParaRPr lang="en-US" sz="3600" dirty="0"/>
          </a:p>
        </p:txBody>
      </p:sp>
    </p:spTree>
    <p:extLst>
      <p:ext uri="{BB962C8B-B14F-4D97-AF65-F5344CB8AC3E}">
        <p14:creationId xmlns:p14="http://schemas.microsoft.com/office/powerpoint/2010/main" val="177149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Value of Runners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800" dirty="0" smtClean="0"/>
          </a:p>
          <a:p>
            <a:pPr marL="0" indent="0" algn="ctr">
              <a:buNone/>
            </a:pPr>
            <a:r>
              <a:rPr lang="en-US" sz="4400" dirty="0" smtClean="0">
                <a:latin typeface="Aharoni" panose="02010803020104030203" pitchFamily="2" charset="-79"/>
                <a:cs typeface="Aharoni" panose="02010803020104030203" pitchFamily="2" charset="-79"/>
              </a:rPr>
              <a:t>“As a leader, you will never get ahead until your people are behind you” </a:t>
            </a:r>
          </a:p>
          <a:p>
            <a:pPr marL="0" indent="0" algn="ctr">
              <a:buNone/>
            </a:pPr>
            <a:r>
              <a:rPr lang="en-US" sz="4400" dirty="0" smtClean="0">
                <a:latin typeface="Andalus" panose="02020603050405020304" pitchFamily="18" charset="-78"/>
                <a:cs typeface="Andalus" panose="02020603050405020304" pitchFamily="18" charset="-78"/>
              </a:rPr>
              <a:t>– John C. Maxwell </a:t>
            </a:r>
            <a:endParaRPr lang="en-US" sz="44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39448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1982"/>
          </a:xfrm>
        </p:spPr>
        <p:txBody>
          <a:bodyPr>
            <a:normAutofit/>
          </a:bodyPr>
          <a:lstStyle/>
          <a:p>
            <a:pPr algn="ctr"/>
            <a:r>
              <a:rPr lang="en-US" b="1" dirty="0"/>
              <a:t>The Value of </a:t>
            </a:r>
            <a:r>
              <a:rPr lang="en-US" b="1" dirty="0" smtClean="0"/>
              <a:t>Runners</a:t>
            </a:r>
            <a:endParaRPr lang="en-US" dirty="0"/>
          </a:p>
        </p:txBody>
      </p:sp>
      <p:sp>
        <p:nvSpPr>
          <p:cNvPr id="3" name="Content Placeholder 2"/>
          <p:cNvSpPr>
            <a:spLocks noGrp="1"/>
          </p:cNvSpPr>
          <p:nvPr>
            <p:ph idx="1"/>
          </p:nvPr>
        </p:nvSpPr>
        <p:spPr>
          <a:xfrm>
            <a:off x="506776" y="2027104"/>
            <a:ext cx="10847024" cy="4149858"/>
          </a:xfrm>
        </p:spPr>
        <p:txBody>
          <a:bodyPr>
            <a:normAutofit/>
          </a:bodyPr>
          <a:lstStyle/>
          <a:p>
            <a:pPr algn="just"/>
            <a:r>
              <a:rPr lang="en-US" sz="4000" dirty="0" smtClean="0"/>
              <a:t>There are no solo leaders: without a lot of people working together, there would be no successful leaders</a:t>
            </a:r>
          </a:p>
          <a:p>
            <a:pPr lvl="1" algn="just"/>
            <a:r>
              <a:rPr lang="en-US" sz="3600" dirty="0" smtClean="0"/>
              <a:t>Self-made leaders don’t make much</a:t>
            </a:r>
          </a:p>
          <a:p>
            <a:pPr lvl="1" algn="just"/>
            <a:r>
              <a:rPr lang="en-US" sz="3600" dirty="0" smtClean="0"/>
              <a:t>Every successful leadership story is created by the assistance of many other people</a:t>
            </a:r>
          </a:p>
        </p:txBody>
      </p:sp>
    </p:spTree>
    <p:extLst>
      <p:ext uri="{BB962C8B-B14F-4D97-AF65-F5344CB8AC3E}">
        <p14:creationId xmlns:p14="http://schemas.microsoft.com/office/powerpoint/2010/main" val="329019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Value of </a:t>
            </a:r>
            <a:r>
              <a:rPr lang="en-US" b="1" dirty="0" smtClean="0"/>
              <a:t>Runners</a:t>
            </a:r>
            <a:endParaRPr lang="en-US" dirty="0"/>
          </a:p>
        </p:txBody>
      </p:sp>
      <p:sp>
        <p:nvSpPr>
          <p:cNvPr id="3" name="Content Placeholder 2"/>
          <p:cNvSpPr>
            <a:spLocks noGrp="1"/>
          </p:cNvSpPr>
          <p:nvPr>
            <p:ph idx="1"/>
          </p:nvPr>
        </p:nvSpPr>
        <p:spPr>
          <a:xfrm>
            <a:off x="838200" y="2335575"/>
            <a:ext cx="10515600" cy="3841387"/>
          </a:xfrm>
        </p:spPr>
        <p:txBody>
          <a:bodyPr>
            <a:noAutofit/>
          </a:bodyPr>
          <a:lstStyle/>
          <a:p>
            <a:pPr algn="just"/>
            <a:r>
              <a:rPr lang="en-US" sz="3600" dirty="0" smtClean="0"/>
              <a:t>It is practically impossible to sustain success at any level if the team of people that created it are not constantly appreciated and engaged</a:t>
            </a:r>
          </a:p>
          <a:p>
            <a:pPr lvl="1" algn="just"/>
            <a:r>
              <a:rPr lang="en-US" sz="3200" dirty="0" smtClean="0"/>
              <a:t>The creativity and abilities required to build and sustain an outstanding organization are hardly found in one leader</a:t>
            </a:r>
          </a:p>
          <a:p>
            <a:pPr lvl="1" algn="just"/>
            <a:r>
              <a:rPr lang="en-US" sz="3200" dirty="0" smtClean="0"/>
              <a:t>To lose the enthusiasm and support of your people is to lose grounds already conquered</a:t>
            </a:r>
          </a:p>
          <a:p>
            <a:pPr algn="just"/>
            <a:endParaRPr lang="en-US" sz="3600" dirty="0"/>
          </a:p>
        </p:txBody>
      </p:sp>
    </p:spTree>
    <p:extLst>
      <p:ext uri="{BB962C8B-B14F-4D97-AF65-F5344CB8AC3E}">
        <p14:creationId xmlns:p14="http://schemas.microsoft.com/office/powerpoint/2010/main" val="2708106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Value of </a:t>
            </a:r>
            <a:r>
              <a:rPr lang="en-US" b="1" dirty="0" smtClean="0"/>
              <a:t>Runners</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smtClean="0"/>
              <a:t>“Now these are those who came to David to </a:t>
            </a:r>
            <a:r>
              <a:rPr lang="en-US" dirty="0" err="1" smtClean="0"/>
              <a:t>Ziklag</a:t>
            </a:r>
            <a:r>
              <a:rPr lang="en-US" dirty="0" smtClean="0"/>
              <a:t> while he was still restricted because of Saul the son of Kish. And they were among the mighty men, helpers of the war. 2 They were armed with bows and could use both the right hand and the cleft in hurling stones and shooting arrows out of a bow. They were of Saul’s brethren of Benjamin.”(1Chronicles 12:1-2)</a:t>
            </a:r>
          </a:p>
          <a:p>
            <a:pPr marL="0" indent="0" algn="just">
              <a:buNone/>
            </a:pPr>
            <a:r>
              <a:rPr lang="en-US" dirty="0" smtClean="0"/>
              <a:t>“8 And from the </a:t>
            </a:r>
            <a:r>
              <a:rPr lang="en-US" dirty="0" err="1" smtClean="0"/>
              <a:t>Gadites</a:t>
            </a:r>
            <a:r>
              <a:rPr lang="en-US" dirty="0" smtClean="0"/>
              <a:t> there came over to David in the stronghold in the wilderness mighty men of war fit for the battle, who could handle shield and spear, whose faces were like the faces of lions. And they were as swift as the gazelles on the mountains.” (Verse 8) </a:t>
            </a:r>
          </a:p>
          <a:p>
            <a:pPr marL="0" indent="0" algn="just">
              <a:buNone/>
            </a:pPr>
            <a:r>
              <a:rPr lang="en-US" dirty="0" smtClean="0"/>
              <a:t>“21 And they helped David against the band of the raiders, for they were all mighty men of valor and were captains in the army. 22 For from day to day men came to David to help him, until it was a great army, like the army of God. 23 </a:t>
            </a:r>
            <a:r>
              <a:rPr lang="en-US" b="1" dirty="0" smtClean="0">
                <a:solidFill>
                  <a:srgbClr val="FF0000"/>
                </a:solidFill>
              </a:rPr>
              <a:t>And these are the numbers of the heads of those who were armed for war, who came to David to Hebron, to turn the kingdom of Saul to him according to the word of LORD.” (Verses 21-23)</a:t>
            </a:r>
          </a:p>
          <a:p>
            <a:endParaRPr lang="en-US" dirty="0"/>
          </a:p>
        </p:txBody>
      </p:sp>
    </p:spTree>
    <p:extLst>
      <p:ext uri="{BB962C8B-B14F-4D97-AF65-F5344CB8AC3E}">
        <p14:creationId xmlns:p14="http://schemas.microsoft.com/office/powerpoint/2010/main" val="2675070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to Run and Win with your Diocesan Vision</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sz="4000" dirty="0" smtClean="0"/>
              <a:t>Accept your Bishop as God’s ordained set man for </a:t>
            </a:r>
            <a:r>
              <a:rPr lang="en-US" sz="4000" dirty="0" err="1" smtClean="0"/>
              <a:t>Evo</a:t>
            </a:r>
            <a:r>
              <a:rPr lang="en-US" sz="4000" dirty="0" smtClean="0"/>
              <a:t> Diocese today</a:t>
            </a:r>
          </a:p>
          <a:p>
            <a:pPr marL="971550" lvl="1" indent="-514350">
              <a:buAutoNum type="arabicPeriod"/>
            </a:pPr>
            <a:r>
              <a:rPr lang="en-US" sz="3600" dirty="0" smtClean="0"/>
              <a:t>At the root of commitment to actualize a vision are:</a:t>
            </a:r>
          </a:p>
          <a:p>
            <a:pPr marL="1428750" lvl="2" indent="-514350">
              <a:buAutoNum type="arabicPeriod"/>
            </a:pPr>
            <a:r>
              <a:rPr lang="en-US" sz="3200" dirty="0" smtClean="0"/>
              <a:t>Commitment to God and His purpose</a:t>
            </a:r>
          </a:p>
          <a:p>
            <a:pPr marL="1428750" lvl="2" indent="-514350">
              <a:buAutoNum type="arabicPeriod"/>
            </a:pPr>
            <a:r>
              <a:rPr lang="en-US" sz="3200" dirty="0" smtClean="0"/>
              <a:t>An unconditional acceptance of the person of the </a:t>
            </a:r>
            <a:r>
              <a:rPr lang="en-US" sz="3200" dirty="0" err="1" smtClean="0"/>
              <a:t>visioner</a:t>
            </a:r>
            <a:r>
              <a:rPr lang="en-US" sz="3200" dirty="0" smtClean="0"/>
              <a:t> as God’s agent</a:t>
            </a:r>
          </a:p>
          <a:p>
            <a:pPr marL="971550" lvl="1" indent="-514350">
              <a:buAutoNum type="arabicPeriod"/>
            </a:pPr>
            <a:r>
              <a:rPr lang="en-US" sz="3600" dirty="0" smtClean="0"/>
              <a:t>If you don’t accept the person, you can’t run with his vision</a:t>
            </a:r>
          </a:p>
          <a:p>
            <a:endParaRPr lang="en-US" dirty="0"/>
          </a:p>
        </p:txBody>
      </p:sp>
    </p:spTree>
    <p:extLst>
      <p:ext uri="{BB962C8B-B14F-4D97-AF65-F5344CB8AC3E}">
        <p14:creationId xmlns:p14="http://schemas.microsoft.com/office/powerpoint/2010/main" val="362771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455" y="352540"/>
            <a:ext cx="11589745" cy="6169446"/>
          </a:xfrm>
        </p:spPr>
        <p:txBody>
          <a:bodyPr>
            <a:noAutofit/>
          </a:bodyPr>
          <a:lstStyle/>
          <a:p>
            <a:pPr marL="514350" indent="-514350">
              <a:buAutoNum type="arabicPeriod" startAt="2"/>
            </a:pPr>
            <a:r>
              <a:rPr lang="en-US" sz="3200" dirty="0" smtClean="0"/>
              <a:t>Celebrate your Archdeacons, Supervisors, Vicars, other classes of Priests, Ministers and Leaders as extensions of the person and office of your Bishop</a:t>
            </a:r>
          </a:p>
          <a:p>
            <a:pPr marL="971550" lvl="1" indent="-514350">
              <a:buAutoNum type="arabicPeriod" startAt="2"/>
            </a:pPr>
            <a:r>
              <a:rPr lang="en-US" sz="2800" dirty="0" smtClean="0"/>
              <a:t>Leaders at all levels must understand that people sense the harmony or disharmony that exists between you and your superiors</a:t>
            </a:r>
          </a:p>
          <a:p>
            <a:pPr marL="971550" lvl="1" indent="-514350">
              <a:buAutoNum type="arabicPeriod" startAt="2"/>
            </a:pPr>
            <a:r>
              <a:rPr lang="en-US" sz="2800" dirty="0" smtClean="0"/>
              <a:t>To the extent that they sense that harmony is to the extent that they will come directly under your influence (the story of the Donkey, Jesus and the People – Matthew 21:1-11)</a:t>
            </a:r>
          </a:p>
          <a:p>
            <a:pPr marL="971550" lvl="1" indent="-514350">
              <a:buAutoNum type="arabicPeriod" startAt="2"/>
            </a:pPr>
            <a:r>
              <a:rPr lang="en-US" sz="2800" dirty="0" smtClean="0"/>
              <a:t>Life is processed by the law of exchange: you buy your influence through the token of your own loyalty to your superiors</a:t>
            </a:r>
          </a:p>
          <a:p>
            <a:pPr marL="971550" lvl="1" indent="-514350">
              <a:buAutoNum type="arabicPeriod" startAt="2"/>
            </a:pPr>
            <a:r>
              <a:rPr lang="en-US" sz="2800" dirty="0" smtClean="0"/>
              <a:t>When the Archdeacons, Supervisors, Vicars, other classes of Priests, Ministers and Leaders demonstrate unquestionable loyalty to the Diocese, and unbreakable commitment to the vision, they help their people to submit to their authority</a:t>
            </a:r>
          </a:p>
          <a:p>
            <a:endParaRPr lang="en-US" sz="3200" dirty="0"/>
          </a:p>
        </p:txBody>
      </p:sp>
    </p:spTree>
    <p:extLst>
      <p:ext uri="{BB962C8B-B14F-4D97-AF65-F5344CB8AC3E}">
        <p14:creationId xmlns:p14="http://schemas.microsoft.com/office/powerpoint/2010/main" val="427008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7455"/>
            <a:ext cx="10515600" cy="5879508"/>
          </a:xfrm>
        </p:spPr>
        <p:txBody>
          <a:bodyPr>
            <a:normAutofit lnSpcReduction="10000"/>
          </a:bodyPr>
          <a:lstStyle/>
          <a:p>
            <a:pPr marL="514350" indent="-514350" algn="just">
              <a:buAutoNum type="arabicPeriod" startAt="3"/>
            </a:pPr>
            <a:r>
              <a:rPr lang="en-US" sz="3600" dirty="0" smtClean="0"/>
              <a:t>Accept your role and position with gladness, knowing that the goal is more important than your role</a:t>
            </a:r>
          </a:p>
          <a:p>
            <a:pPr marL="514350" indent="-514350" algn="just">
              <a:buAutoNum type="arabicPeriod" startAt="3"/>
            </a:pPr>
            <a:r>
              <a:rPr lang="en-US" sz="3600" dirty="0" smtClean="0"/>
              <a:t>Lead from where you are at a time</a:t>
            </a:r>
          </a:p>
          <a:p>
            <a:pPr lvl="1" algn="just"/>
            <a:r>
              <a:rPr lang="en-US" sz="3200" dirty="0" smtClean="0"/>
              <a:t>Leadership is not in position; it is in disposition</a:t>
            </a:r>
          </a:p>
          <a:p>
            <a:pPr lvl="1" algn="just"/>
            <a:r>
              <a:rPr lang="en-US" sz="3200" dirty="0" smtClean="0"/>
              <a:t>Do not engage in “if I am in charge discussion”, it is dangerously </a:t>
            </a:r>
            <a:r>
              <a:rPr lang="en-US" sz="3200" dirty="0" err="1" smtClean="0"/>
              <a:t>Absalomic</a:t>
            </a:r>
            <a:endParaRPr lang="en-US" sz="3200" dirty="0"/>
          </a:p>
          <a:p>
            <a:pPr lvl="1" algn="just"/>
            <a:r>
              <a:rPr lang="en-US" sz="3200" dirty="0" smtClean="0"/>
              <a:t>Develop vision for your own department but make sure it is interpreting the Diocesan vision</a:t>
            </a:r>
          </a:p>
          <a:p>
            <a:pPr lvl="1" algn="just"/>
            <a:r>
              <a:rPr lang="en-US" sz="3200" dirty="0" smtClean="0"/>
              <a:t>Adjust your mind, manage your emotions well and be prepared to live without gaining credits for results </a:t>
            </a:r>
          </a:p>
          <a:p>
            <a:pPr lvl="1" algn="just"/>
            <a:r>
              <a:rPr lang="en-US" sz="3200" dirty="0" smtClean="0"/>
              <a:t>Strive to overcome the temptation to always want to be visible</a:t>
            </a:r>
          </a:p>
          <a:p>
            <a:endParaRPr lang="en-US" sz="3600" dirty="0"/>
          </a:p>
        </p:txBody>
      </p:sp>
    </p:spTree>
    <p:extLst>
      <p:ext uri="{BB962C8B-B14F-4D97-AF65-F5344CB8AC3E}">
        <p14:creationId xmlns:p14="http://schemas.microsoft.com/office/powerpoint/2010/main" val="320877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455" y="220337"/>
            <a:ext cx="11468559" cy="5956626"/>
          </a:xfrm>
        </p:spPr>
        <p:txBody>
          <a:bodyPr>
            <a:normAutofit/>
          </a:bodyPr>
          <a:lstStyle/>
          <a:p>
            <a:pPr marL="514350" indent="-514350">
              <a:buAutoNum type="arabicPeriod" startAt="5"/>
            </a:pPr>
            <a:r>
              <a:rPr lang="en-US" sz="3600" dirty="0" smtClean="0"/>
              <a:t>Understand your Mandate and Your Team’s Responsibilities</a:t>
            </a:r>
          </a:p>
          <a:p>
            <a:pPr lvl="1"/>
            <a:r>
              <a:rPr lang="en-US" sz="3200" dirty="0" smtClean="0"/>
              <a:t>Define critical success factors for leaders at your level</a:t>
            </a:r>
          </a:p>
          <a:p>
            <a:pPr lvl="1"/>
            <a:r>
              <a:rPr lang="en-US" sz="3200" dirty="0" smtClean="0"/>
              <a:t>Ask the right questions:</a:t>
            </a:r>
          </a:p>
          <a:p>
            <a:pPr lvl="2"/>
            <a:r>
              <a:rPr lang="en-US" sz="3000" dirty="0" smtClean="0"/>
              <a:t>What is my business and what should be my business?</a:t>
            </a:r>
          </a:p>
          <a:p>
            <a:pPr lvl="2"/>
            <a:r>
              <a:rPr lang="en-US" sz="3000" dirty="0" smtClean="0"/>
              <a:t>Do I have the set of skills and relevant knowledge for my mandate?</a:t>
            </a:r>
          </a:p>
          <a:p>
            <a:pPr lvl="2"/>
            <a:r>
              <a:rPr lang="en-US" sz="3000" dirty="0" smtClean="0"/>
              <a:t>What will it cost to become the best leader for my position?</a:t>
            </a:r>
          </a:p>
          <a:p>
            <a:pPr lvl="2"/>
            <a:r>
              <a:rPr lang="en-US" sz="3000" dirty="0" smtClean="0"/>
              <a:t>Am I willing the pay the price for personal empowerment and transformation?</a:t>
            </a:r>
          </a:p>
          <a:p>
            <a:pPr lvl="2"/>
            <a:r>
              <a:rPr lang="en-US" sz="3000" dirty="0" smtClean="0"/>
              <a:t>What is the standard with which success will be measured?</a:t>
            </a:r>
          </a:p>
          <a:p>
            <a:pPr lvl="2"/>
            <a:r>
              <a:rPr lang="en-US" sz="3000" dirty="0" smtClean="0"/>
              <a:t>Who is my primary audience (who am I playing to please)?</a:t>
            </a:r>
          </a:p>
          <a:p>
            <a:endParaRPr lang="en-US" sz="3000" dirty="0"/>
          </a:p>
        </p:txBody>
      </p:sp>
    </p:spTree>
    <p:extLst>
      <p:ext uri="{BB962C8B-B14F-4D97-AF65-F5344CB8AC3E}">
        <p14:creationId xmlns:p14="http://schemas.microsoft.com/office/powerpoint/2010/main" val="3346061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anim calcmode="lin" valueType="num">
                                      <p:cBhvr>
                                        <p:cTn id="4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Run and Win with your Diocesan </a:t>
            </a:r>
            <a:r>
              <a:rPr lang="en-US" b="1" dirty="0" smtClean="0"/>
              <a:t>Vision</a:t>
            </a:r>
            <a:endParaRPr lang="en-US" dirty="0"/>
          </a:p>
        </p:txBody>
      </p:sp>
      <p:sp>
        <p:nvSpPr>
          <p:cNvPr id="3" name="Content Placeholder 2"/>
          <p:cNvSpPr>
            <a:spLocks noGrp="1"/>
          </p:cNvSpPr>
          <p:nvPr>
            <p:ph idx="1"/>
          </p:nvPr>
        </p:nvSpPr>
        <p:spPr/>
        <p:txBody>
          <a:bodyPr/>
          <a:lstStyle/>
          <a:p>
            <a:pPr marL="514350" indent="-514350">
              <a:buAutoNum type="arabicPeriod" startAt="6"/>
            </a:pPr>
            <a:r>
              <a:rPr lang="en-US" sz="3600" dirty="0" smtClean="0"/>
              <a:t>Master the Personal Skill to Swim in Muddy Leadership Waters</a:t>
            </a:r>
          </a:p>
          <a:p>
            <a:pPr marL="0" indent="0">
              <a:buNone/>
            </a:pPr>
            <a:endParaRPr lang="en-US" dirty="0" smtClean="0"/>
          </a:p>
          <a:p>
            <a:pPr marL="0" indent="0" algn="just">
              <a:buNone/>
            </a:pPr>
            <a:r>
              <a:rPr lang="en-US" dirty="0" smtClean="0"/>
              <a:t>“I waited patiently for the LORD; And He inclined to me and heard my cry. 2 He brought me up out of the pit of destruction, out of the miry clay, And He set my feet upon a rock making my footsteps firm. 3 He put a new song in my mouth, a song of praise to our God; Many will see and fear And will trust in the LORD.” (Psalms 40: 1-3 NASV)</a:t>
            </a:r>
          </a:p>
          <a:p>
            <a:pPr algn="just"/>
            <a:endParaRPr lang="en-US" dirty="0"/>
          </a:p>
        </p:txBody>
      </p:sp>
    </p:spTree>
    <p:extLst>
      <p:ext uri="{BB962C8B-B14F-4D97-AF65-F5344CB8AC3E}">
        <p14:creationId xmlns:p14="http://schemas.microsoft.com/office/powerpoint/2010/main" val="375698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9787" y="457199"/>
            <a:ext cx="5197455" cy="2319051"/>
          </a:xfrm>
        </p:spPr>
        <p:txBody>
          <a:bodyPr/>
          <a:lstStyle/>
          <a:p>
            <a:pPr algn="ctr"/>
            <a:r>
              <a:rPr lang="en-US" sz="4400" b="1" dirty="0" smtClean="0"/>
              <a:t>Running and Winning </a:t>
            </a:r>
            <a:r>
              <a:rPr lang="en-US" dirty="0" smtClean="0"/>
              <a:t>with </a:t>
            </a:r>
            <a:br>
              <a:rPr lang="en-US" dirty="0" smtClean="0"/>
            </a:br>
            <a:r>
              <a:rPr lang="en-US" sz="3600" b="1" dirty="0" smtClean="0">
                <a:solidFill>
                  <a:srgbClr val="7030A0"/>
                </a:solidFill>
              </a:rPr>
              <a:t>The Diocesan Vision</a:t>
            </a:r>
            <a:endParaRPr lang="en-US" b="1" dirty="0">
              <a:solidFill>
                <a:srgbClr val="7030A0"/>
              </a:solidFill>
            </a:endParaRPr>
          </a:p>
        </p:txBody>
      </p:sp>
      <p:pic>
        <p:nvPicPr>
          <p:cNvPr id="4" name="Content Placeholder 3" descr="C:\Users\Dr Basil Ibeh\Desktop\images-1.jpeg"/>
          <p:cNvPicPr>
            <a:picLocks noGrp="1"/>
          </p:cNvPicPr>
          <p:nvPr>
            <p:ph type="pic" idx="1"/>
          </p:nvPr>
        </p:nvPicPr>
        <p:blipFill>
          <a:blip r:embed="rId2">
            <a:extLst>
              <a:ext uri="{28A0092B-C50C-407E-A947-70E740481C1C}">
                <a14:useLocalDpi xmlns:a14="http://schemas.microsoft.com/office/drawing/2010/main" val="0"/>
              </a:ext>
            </a:extLst>
          </a:blip>
          <a:srcRect t="22166" b="22166"/>
          <a:stretch>
            <a:fillRect/>
          </a:stretch>
        </p:blipFill>
        <p:spPr bwMode="auto">
          <a:xfrm>
            <a:off x="6433850" y="987425"/>
            <a:ext cx="4921537" cy="4873625"/>
          </a:xfrm>
          <a:prstGeom prst="rect">
            <a:avLst/>
          </a:prstGeom>
          <a:noFill/>
          <a:ln>
            <a:noFill/>
          </a:ln>
        </p:spPr>
      </p:pic>
      <p:sp>
        <p:nvSpPr>
          <p:cNvPr id="9" name="Text Placeholder 8"/>
          <p:cNvSpPr>
            <a:spLocks noGrp="1"/>
          </p:cNvSpPr>
          <p:nvPr>
            <p:ph type="body" sz="half" idx="2"/>
          </p:nvPr>
        </p:nvSpPr>
        <p:spPr>
          <a:xfrm>
            <a:off x="1472395" y="3424237"/>
            <a:ext cx="3932237" cy="969484"/>
          </a:xfrm>
        </p:spPr>
        <p:txBody>
          <a:bodyPr/>
          <a:lstStyle/>
          <a:p>
            <a:pPr algn="ctr"/>
            <a:endParaRPr lang="en-US" dirty="0" smtClean="0"/>
          </a:p>
          <a:p>
            <a:pPr algn="ctr"/>
            <a:r>
              <a:rPr lang="en-US" sz="1800" dirty="0" smtClean="0">
                <a:latin typeface="Andalus" panose="02020603050405020304" pitchFamily="18" charset="-78"/>
                <a:cs typeface="Andalus" panose="02020603050405020304" pitchFamily="18" charset="-78"/>
              </a:rPr>
              <a:t>Dr. Basil </a:t>
            </a:r>
            <a:r>
              <a:rPr lang="en-US" sz="1800" dirty="0" err="1" smtClean="0">
                <a:latin typeface="Andalus" panose="02020603050405020304" pitchFamily="18" charset="-78"/>
                <a:cs typeface="Andalus" panose="02020603050405020304" pitchFamily="18" charset="-78"/>
              </a:rPr>
              <a:t>Okwuchukwu</a:t>
            </a:r>
            <a:r>
              <a:rPr lang="en-US" sz="1800" dirty="0" smtClean="0">
                <a:latin typeface="Andalus" panose="02020603050405020304" pitchFamily="18" charset="-78"/>
                <a:cs typeface="Andalus" panose="02020603050405020304" pitchFamily="18" charset="-78"/>
              </a:rPr>
              <a:t> </a:t>
            </a:r>
            <a:r>
              <a:rPr lang="en-US" sz="1800" dirty="0" err="1" smtClean="0">
                <a:latin typeface="Andalus" panose="02020603050405020304" pitchFamily="18" charset="-78"/>
                <a:cs typeface="Andalus" panose="02020603050405020304" pitchFamily="18" charset="-78"/>
              </a:rPr>
              <a:t>Ibeh</a:t>
            </a:r>
            <a:endParaRPr lang="en-US" sz="1800" dirty="0" smtClean="0">
              <a:latin typeface="Andalus" panose="02020603050405020304" pitchFamily="18" charset="-78"/>
              <a:cs typeface="Andalus" panose="02020603050405020304" pitchFamily="18" charset="-78"/>
            </a:endParaRPr>
          </a:p>
          <a:p>
            <a:pPr algn="ctr"/>
            <a:endParaRPr lang="en-US" dirty="0" smtClean="0"/>
          </a:p>
          <a:p>
            <a:pPr algn="ctr"/>
            <a:endParaRPr lang="en-US" dirty="0"/>
          </a:p>
        </p:txBody>
      </p:sp>
    </p:spTree>
    <p:extLst>
      <p:ext uri="{BB962C8B-B14F-4D97-AF65-F5344CB8AC3E}">
        <p14:creationId xmlns:p14="http://schemas.microsoft.com/office/powerpoint/2010/main" val="70208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 David’s Situation and Prayers</a:t>
            </a:r>
            <a:br>
              <a:rPr lang="en-US" dirty="0" smtClean="0"/>
            </a:br>
            <a:r>
              <a:rPr lang="en-US" dirty="0" smtClean="0"/>
              <a:t>Psalms 40:1- 3</a:t>
            </a:r>
            <a:endParaRPr lang="en-US" dirty="0"/>
          </a:p>
        </p:txBody>
      </p:sp>
      <p:sp>
        <p:nvSpPr>
          <p:cNvPr id="3" name="Content Placeholder 2"/>
          <p:cNvSpPr>
            <a:spLocks noGrp="1"/>
          </p:cNvSpPr>
          <p:nvPr>
            <p:ph idx="1"/>
          </p:nvPr>
        </p:nvSpPr>
        <p:spPr/>
        <p:txBody>
          <a:bodyPr/>
          <a:lstStyle/>
          <a:p>
            <a:pPr algn="just"/>
            <a:r>
              <a:rPr lang="en-US" sz="3200" dirty="0" smtClean="0"/>
              <a:t>When David prayed this prayer, he referred to his struggles with many enemies but primarily, that struggle was he following an ineffective leader in the person of King Saul.</a:t>
            </a:r>
          </a:p>
          <a:p>
            <a:pPr algn="just"/>
            <a:r>
              <a:rPr lang="en-US" sz="3200" dirty="0" smtClean="0"/>
              <a:t>In leadership, there is no muddy water worst and more dangerous to swim as a runner than the challenge of following an ineffective leader</a:t>
            </a:r>
          </a:p>
          <a:p>
            <a:pPr algn="just"/>
            <a:r>
              <a:rPr lang="en-US" sz="3200" dirty="0" smtClean="0"/>
              <a:t>It is very disheartening to follow an ineffective leader, however, it is a part of leadership responsibility for a runner to manage his superiors well</a:t>
            </a:r>
          </a:p>
          <a:p>
            <a:endParaRPr lang="en-US" dirty="0"/>
          </a:p>
        </p:txBody>
      </p:sp>
    </p:spTree>
    <p:extLst>
      <p:ext uri="{BB962C8B-B14F-4D97-AF65-F5344CB8AC3E}">
        <p14:creationId xmlns:p14="http://schemas.microsoft.com/office/powerpoint/2010/main" val="101765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seven most Difficult Leaders to follow:</a:t>
            </a:r>
            <a:endParaRPr lang="en-US" dirty="0"/>
          </a:p>
        </p:txBody>
      </p:sp>
      <p:sp>
        <p:nvSpPr>
          <p:cNvPr id="3" name="Content Placeholder 2"/>
          <p:cNvSpPr>
            <a:spLocks noGrp="1"/>
          </p:cNvSpPr>
          <p:nvPr>
            <p:ph idx="1"/>
          </p:nvPr>
        </p:nvSpPr>
        <p:spPr/>
        <p:txBody>
          <a:bodyPr>
            <a:normAutofit/>
          </a:bodyPr>
          <a:lstStyle/>
          <a:p>
            <a:pPr marL="571500" indent="-571500" algn="just">
              <a:buAutoNum type="romanLcPeriod"/>
            </a:pPr>
            <a:r>
              <a:rPr lang="en-US" sz="3600" dirty="0" smtClean="0"/>
              <a:t>The insecure leader (1 Samuel 18:5-9)</a:t>
            </a:r>
          </a:p>
          <a:p>
            <a:pPr lvl="1" algn="just"/>
            <a:r>
              <a:rPr lang="en-US" sz="3200" dirty="0" smtClean="0"/>
              <a:t>Thinks everything is about him</a:t>
            </a:r>
          </a:p>
          <a:p>
            <a:pPr marL="571500" indent="-571500" algn="just">
              <a:buAutoNum type="romanLcPeriod"/>
            </a:pPr>
            <a:r>
              <a:rPr lang="en-US" sz="3600" dirty="0" smtClean="0"/>
              <a:t>The visionless leader (Proverbs 29:18)</a:t>
            </a:r>
          </a:p>
          <a:p>
            <a:pPr lvl="1" algn="just"/>
            <a:r>
              <a:rPr lang="en-US" sz="3200" dirty="0" smtClean="0"/>
              <a:t>Creates two dangerous problems</a:t>
            </a:r>
          </a:p>
          <a:p>
            <a:pPr lvl="2" algn="just"/>
            <a:r>
              <a:rPr lang="en-US" sz="2800" dirty="0" smtClean="0"/>
              <a:t>No direction or incentive to progress</a:t>
            </a:r>
          </a:p>
          <a:p>
            <a:pPr lvl="2" algn="just"/>
            <a:r>
              <a:rPr lang="en-US" sz="2800" dirty="0" smtClean="0"/>
              <a:t>No passion or fire to keep themselves and their people going</a:t>
            </a:r>
          </a:p>
          <a:p>
            <a:pPr marL="914400" lvl="2" indent="0" algn="just">
              <a:buNone/>
            </a:pPr>
            <a:r>
              <a:rPr lang="en-US" sz="3200" dirty="0" smtClean="0"/>
              <a:t>To master this situation, you can create a vision of productivity for those under you.</a:t>
            </a:r>
          </a:p>
          <a:p>
            <a:pPr algn="just"/>
            <a:endParaRPr lang="en-US" dirty="0"/>
          </a:p>
        </p:txBody>
      </p:sp>
    </p:spTree>
    <p:extLst>
      <p:ext uri="{BB962C8B-B14F-4D97-AF65-F5344CB8AC3E}">
        <p14:creationId xmlns:p14="http://schemas.microsoft.com/office/powerpoint/2010/main" val="140720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en-US" sz="4000" dirty="0"/>
              <a:t>The seven most Difficult Leaders to follow:</a:t>
            </a:r>
            <a:r>
              <a:rPr lang="en-US" dirty="0" smtClean="0">
                <a:effectLst/>
              </a:rPr>
              <a:t/>
            </a:r>
            <a:br>
              <a:rPr lang="en-US" dirty="0" smtClean="0">
                <a:effectLst/>
              </a:rPr>
            </a:br>
            <a:endParaRPr lang="en-US" dirty="0"/>
          </a:p>
        </p:txBody>
      </p:sp>
      <p:sp>
        <p:nvSpPr>
          <p:cNvPr id="3" name="Content Placeholder 2"/>
          <p:cNvSpPr>
            <a:spLocks noGrp="1"/>
          </p:cNvSpPr>
          <p:nvPr>
            <p:ph idx="1"/>
          </p:nvPr>
        </p:nvSpPr>
        <p:spPr/>
        <p:txBody>
          <a:bodyPr/>
          <a:lstStyle/>
          <a:p>
            <a:pPr marL="571500" indent="-571500">
              <a:buAutoNum type="romanLcPeriod" startAt="3"/>
            </a:pPr>
            <a:r>
              <a:rPr lang="en-US" sz="4000" dirty="0" smtClean="0"/>
              <a:t>Incompetent leader</a:t>
            </a:r>
          </a:p>
          <a:p>
            <a:pPr lvl="2"/>
            <a:r>
              <a:rPr lang="en-US" sz="3200" dirty="0" smtClean="0"/>
              <a:t>In need of advice yet have no value for it (Proverbs 24:7)</a:t>
            </a:r>
          </a:p>
          <a:p>
            <a:pPr lvl="2"/>
            <a:r>
              <a:rPr lang="en-US" sz="3200" dirty="0" smtClean="0"/>
              <a:t>Creates problem for the entire organization</a:t>
            </a:r>
          </a:p>
          <a:p>
            <a:pPr marL="571500" indent="-571500">
              <a:buAutoNum type="romanLcPeriod" startAt="4"/>
            </a:pPr>
            <a:r>
              <a:rPr lang="en-US" sz="4000" dirty="0" smtClean="0"/>
              <a:t>The selfish leader</a:t>
            </a:r>
          </a:p>
          <a:p>
            <a:pPr lvl="2"/>
            <a:r>
              <a:rPr lang="en-US" sz="3200" dirty="0" smtClean="0"/>
              <a:t>Advances at the expense of everyone around</a:t>
            </a:r>
          </a:p>
          <a:p>
            <a:pPr lvl="2"/>
            <a:r>
              <a:rPr lang="en-US" sz="3200" dirty="0" smtClean="0"/>
              <a:t>Leads for personal gain</a:t>
            </a:r>
          </a:p>
          <a:p>
            <a:pPr lvl="2"/>
            <a:r>
              <a:rPr lang="en-US" sz="3200" dirty="0" smtClean="0"/>
              <a:t>He is a transactional leader</a:t>
            </a:r>
          </a:p>
          <a:p>
            <a:endParaRPr lang="en-US" sz="4000"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84197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90000"/>
              </a:lnSpc>
              <a:spcBef>
                <a:spcPct val="0"/>
              </a:spcBef>
            </a:pPr>
            <a:r>
              <a:rPr lang="en-US" sz="4000" dirty="0"/>
              <a:t>The seven most Difficult Leaders to follow:</a:t>
            </a:r>
            <a:r>
              <a:rPr lang="en-US" dirty="0" smtClean="0">
                <a:effectLst/>
              </a:rPr>
              <a:t/>
            </a:r>
            <a:br>
              <a:rPr lang="en-US" dirty="0" smtClean="0">
                <a:effectLst/>
              </a:rPr>
            </a:br>
            <a:endParaRPr lang="en-US" dirty="0"/>
          </a:p>
        </p:txBody>
      </p:sp>
      <p:sp>
        <p:nvSpPr>
          <p:cNvPr id="3" name="Content Placeholder 2"/>
          <p:cNvSpPr>
            <a:spLocks noGrp="1"/>
          </p:cNvSpPr>
          <p:nvPr>
            <p:ph idx="1"/>
          </p:nvPr>
        </p:nvSpPr>
        <p:spPr/>
        <p:txBody>
          <a:bodyPr/>
          <a:lstStyle/>
          <a:p>
            <a:pPr marL="571500" indent="-571500" algn="just">
              <a:buAutoNum type="romanLcPeriod" startAt="5"/>
            </a:pPr>
            <a:r>
              <a:rPr lang="en-US" sz="4000" dirty="0" smtClean="0"/>
              <a:t>The chameleon leader</a:t>
            </a:r>
          </a:p>
          <a:p>
            <a:pPr lvl="2" algn="just"/>
            <a:r>
              <a:rPr lang="en-US" sz="3200" dirty="0" smtClean="0"/>
              <a:t>Always at the middle and never take a stand</a:t>
            </a:r>
          </a:p>
          <a:p>
            <a:pPr lvl="2" algn="just"/>
            <a:r>
              <a:rPr lang="en-US" sz="3200" dirty="0" smtClean="0"/>
              <a:t>Decisions are delayed for fear of an unpredictable reaction</a:t>
            </a:r>
          </a:p>
          <a:p>
            <a:pPr marL="571500" indent="-571500" algn="just">
              <a:buAutoNum type="romanLcPeriod" startAt="5"/>
            </a:pPr>
            <a:r>
              <a:rPr lang="en-US" sz="4000" dirty="0" smtClean="0"/>
              <a:t>Political leader</a:t>
            </a:r>
          </a:p>
          <a:p>
            <a:pPr lvl="2" algn="just"/>
            <a:r>
              <a:rPr lang="en-US" sz="3200" dirty="0" smtClean="0"/>
              <a:t>All decisions are made on political ambitions not mission</a:t>
            </a:r>
          </a:p>
          <a:p>
            <a:pPr lvl="2" algn="just"/>
            <a:r>
              <a:rPr lang="en-US" sz="3200" dirty="0" smtClean="0"/>
              <a:t>To get ahead of others</a:t>
            </a:r>
          </a:p>
          <a:p>
            <a:endParaRPr lang="en-US" dirty="0" smtClean="0"/>
          </a:p>
          <a:p>
            <a:endParaRPr lang="en-US" dirty="0"/>
          </a:p>
        </p:txBody>
      </p:sp>
    </p:spTree>
    <p:extLst>
      <p:ext uri="{BB962C8B-B14F-4D97-AF65-F5344CB8AC3E}">
        <p14:creationId xmlns:p14="http://schemas.microsoft.com/office/powerpoint/2010/main" val="190961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lnSpc>
                <a:spcPct val="90000"/>
              </a:lnSpc>
              <a:spcBef>
                <a:spcPct val="0"/>
              </a:spcBef>
            </a:pPr>
            <a:r>
              <a:rPr lang="en-US" sz="4000" dirty="0">
                <a:solidFill>
                  <a:schemeClr val="accent1">
                    <a:lumMod val="75000"/>
                  </a:schemeClr>
                </a:solidFill>
              </a:rPr>
              <a:t>The seven most Difficult Leaders to follow:</a:t>
            </a:r>
            <a:r>
              <a:rPr lang="en-US" dirty="0" smtClean="0">
                <a:solidFill>
                  <a:schemeClr val="accent1">
                    <a:lumMod val="75000"/>
                  </a:schemeClr>
                </a:solidFill>
                <a:effectLst/>
              </a:rPr>
              <a:t/>
            </a:r>
            <a:br>
              <a:rPr lang="en-US" dirty="0" smtClean="0">
                <a:solidFill>
                  <a:schemeClr val="accent1">
                    <a:lumMod val="75000"/>
                  </a:schemeClr>
                </a:solidFill>
                <a:effectLst/>
              </a:rPr>
            </a:br>
            <a:endParaRPr lang="en-US" dirty="0">
              <a:solidFill>
                <a:schemeClr val="accent1">
                  <a:lumMod val="75000"/>
                </a:schemeClr>
              </a:solidFill>
            </a:endParaRPr>
          </a:p>
        </p:txBody>
      </p:sp>
      <p:sp>
        <p:nvSpPr>
          <p:cNvPr id="3" name="Content Placeholder 2"/>
          <p:cNvSpPr>
            <a:spLocks noGrp="1"/>
          </p:cNvSpPr>
          <p:nvPr>
            <p:ph idx="1"/>
          </p:nvPr>
        </p:nvSpPr>
        <p:spPr/>
        <p:txBody>
          <a:bodyPr>
            <a:normAutofit lnSpcReduction="10000"/>
          </a:bodyPr>
          <a:lstStyle/>
          <a:p>
            <a:pPr marL="571500" indent="-571500">
              <a:buAutoNum type="romanLcPeriod" startAt="7"/>
            </a:pPr>
            <a:r>
              <a:rPr lang="en-US" sz="3600" dirty="0" smtClean="0"/>
              <a:t>The controlling leader</a:t>
            </a:r>
          </a:p>
          <a:p>
            <a:pPr lvl="1"/>
            <a:r>
              <a:rPr lang="en-US" sz="3200" dirty="0" smtClean="0"/>
              <a:t>Ever attempting to micromanage others</a:t>
            </a:r>
          </a:p>
          <a:p>
            <a:pPr lvl="1"/>
            <a:r>
              <a:rPr lang="en-US" sz="3200" dirty="0" smtClean="0"/>
              <a:t>Believes he can do all things better than everybody</a:t>
            </a:r>
          </a:p>
          <a:p>
            <a:pPr marL="0" indent="0">
              <a:buNone/>
            </a:pPr>
            <a:endParaRPr lang="en-US" sz="3600" dirty="0" smtClean="0"/>
          </a:p>
          <a:p>
            <a:pPr>
              <a:buFont typeface="Wingdings" panose="05000000000000000000" pitchFamily="2" charset="2"/>
              <a:buChar char="v"/>
            </a:pPr>
            <a:r>
              <a:rPr lang="en-US" dirty="0" smtClean="0"/>
              <a:t>Don’t attempt to fix your superiors</a:t>
            </a:r>
          </a:p>
          <a:p>
            <a:pPr>
              <a:buFont typeface="Wingdings" panose="05000000000000000000" pitchFamily="2" charset="2"/>
              <a:buChar char="v"/>
            </a:pPr>
            <a:r>
              <a:rPr lang="en-US" dirty="0" smtClean="0"/>
              <a:t>Your greatest limitation is not the leader above you but the spirit in you</a:t>
            </a:r>
          </a:p>
          <a:p>
            <a:pPr>
              <a:buFont typeface="Wingdings" panose="05000000000000000000" pitchFamily="2" charset="2"/>
              <a:buChar char="v"/>
            </a:pPr>
            <a:r>
              <a:rPr lang="en-US" dirty="0" smtClean="0"/>
              <a:t>Your role in all situations is to add value to your organization and leader.</a:t>
            </a:r>
          </a:p>
          <a:p>
            <a:endParaRPr lang="en-US" dirty="0"/>
          </a:p>
        </p:txBody>
      </p:sp>
    </p:spTree>
    <p:extLst>
      <p:ext uri="{BB962C8B-B14F-4D97-AF65-F5344CB8AC3E}">
        <p14:creationId xmlns:p14="http://schemas.microsoft.com/office/powerpoint/2010/main" val="657530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to Run and Win with your Diocesan Vision</a:t>
            </a:r>
            <a:endParaRPr lang="en-US" dirty="0"/>
          </a:p>
        </p:txBody>
      </p:sp>
      <p:sp>
        <p:nvSpPr>
          <p:cNvPr id="3" name="Content Placeholder 2"/>
          <p:cNvSpPr>
            <a:spLocks noGrp="1"/>
          </p:cNvSpPr>
          <p:nvPr>
            <p:ph idx="1"/>
          </p:nvPr>
        </p:nvSpPr>
        <p:spPr/>
        <p:txBody>
          <a:bodyPr>
            <a:normAutofit/>
          </a:bodyPr>
          <a:lstStyle/>
          <a:p>
            <a:pPr marL="514350" indent="-514350" algn="just">
              <a:buAutoNum type="arabicPeriod" startAt="7"/>
            </a:pPr>
            <a:r>
              <a:rPr lang="en-US" sz="4400" dirty="0" smtClean="0"/>
              <a:t>Run and Win with the Vision</a:t>
            </a:r>
          </a:p>
          <a:p>
            <a:pPr lvl="1" algn="just"/>
            <a:r>
              <a:rPr lang="en-US" sz="4000" dirty="0" smtClean="0"/>
              <a:t>Nothing is more difficult in leadership than championing another person’s vision. </a:t>
            </a:r>
          </a:p>
          <a:p>
            <a:pPr lvl="1" algn="just"/>
            <a:r>
              <a:rPr lang="en-US" sz="4000" dirty="0" smtClean="0"/>
              <a:t>Most people prefer to pursue their own vision than to invest in other people’s dream. </a:t>
            </a:r>
          </a:p>
          <a:p>
            <a:pPr lvl="1" algn="just"/>
            <a:r>
              <a:rPr lang="en-US" sz="4000" dirty="0" smtClean="0"/>
              <a:t>Everybody may not champion the vision.</a:t>
            </a:r>
          </a:p>
        </p:txBody>
      </p:sp>
    </p:spTree>
    <p:extLst>
      <p:ext uri="{BB962C8B-B14F-4D97-AF65-F5344CB8AC3E}">
        <p14:creationId xmlns:p14="http://schemas.microsoft.com/office/powerpoint/2010/main" val="272612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Run and Win with your Diocesan Vision</a:t>
            </a:r>
            <a:endParaRPr lang="en-US" dirty="0"/>
          </a:p>
        </p:txBody>
      </p:sp>
      <p:sp>
        <p:nvSpPr>
          <p:cNvPr id="3" name="Content Placeholder 2"/>
          <p:cNvSpPr>
            <a:spLocks noGrp="1"/>
          </p:cNvSpPr>
          <p:nvPr>
            <p:ph idx="1"/>
          </p:nvPr>
        </p:nvSpPr>
        <p:spPr/>
        <p:txBody>
          <a:bodyPr>
            <a:normAutofit lnSpcReduction="10000"/>
          </a:bodyPr>
          <a:lstStyle/>
          <a:p>
            <a:pPr marL="514350" lvl="0" indent="-514350">
              <a:buAutoNum type="arabicPeriod" startAt="7"/>
            </a:pPr>
            <a:r>
              <a:rPr lang="en-US" sz="3200" dirty="0" smtClean="0">
                <a:solidFill>
                  <a:schemeClr val="accent1">
                    <a:lumMod val="75000"/>
                  </a:schemeClr>
                </a:solidFill>
              </a:rPr>
              <a:t>Run </a:t>
            </a:r>
            <a:r>
              <a:rPr lang="en-US" sz="3200" dirty="0">
                <a:solidFill>
                  <a:schemeClr val="accent1">
                    <a:lumMod val="75000"/>
                  </a:schemeClr>
                </a:solidFill>
              </a:rPr>
              <a:t>and Win with the </a:t>
            </a:r>
            <a:r>
              <a:rPr lang="en-US" sz="3200" dirty="0" smtClean="0">
                <a:solidFill>
                  <a:schemeClr val="accent1">
                    <a:lumMod val="75000"/>
                  </a:schemeClr>
                </a:solidFill>
              </a:rPr>
              <a:t>Vision</a:t>
            </a:r>
            <a:endParaRPr lang="en-US" sz="3200" dirty="0" smtClean="0">
              <a:solidFill>
                <a:schemeClr val="accent1">
                  <a:lumMod val="75000"/>
                </a:schemeClr>
              </a:solidFill>
              <a:effectLst/>
            </a:endParaRPr>
          </a:p>
          <a:p>
            <a:pPr marL="457200" lvl="1" indent="0">
              <a:buNone/>
            </a:pPr>
            <a:endParaRPr lang="en-US" dirty="0" smtClean="0"/>
          </a:p>
          <a:p>
            <a:pPr marL="457200" lvl="1" indent="0">
              <a:buNone/>
            </a:pPr>
            <a:r>
              <a:rPr lang="en-US" sz="3600" b="1" dirty="0" smtClean="0"/>
              <a:t>The </a:t>
            </a:r>
            <a:r>
              <a:rPr lang="en-US" sz="3600" b="1" dirty="0"/>
              <a:t>four signs of the champions: </a:t>
            </a:r>
            <a:endParaRPr lang="en-US" sz="3600" dirty="0" smtClean="0">
              <a:effectLst/>
            </a:endParaRPr>
          </a:p>
          <a:p>
            <a:pPr lvl="2"/>
            <a:r>
              <a:rPr lang="en-US" sz="3200" dirty="0"/>
              <a:t>The needs of the </a:t>
            </a:r>
            <a:r>
              <a:rPr lang="en-US" sz="3200" u="sng" dirty="0"/>
              <a:t>organization</a:t>
            </a:r>
            <a:r>
              <a:rPr lang="en-US" sz="3200" dirty="0"/>
              <a:t> first or </a:t>
            </a:r>
            <a:r>
              <a:rPr lang="en-US" sz="3200" u="sng" dirty="0"/>
              <a:t>your</a:t>
            </a:r>
            <a:r>
              <a:rPr lang="en-US" sz="3200" dirty="0"/>
              <a:t> need first</a:t>
            </a:r>
            <a:endParaRPr lang="en-US" sz="3200" dirty="0" smtClean="0">
              <a:effectLst/>
            </a:endParaRPr>
          </a:p>
          <a:p>
            <a:pPr lvl="2"/>
            <a:r>
              <a:rPr lang="en-US" sz="3200" dirty="0"/>
              <a:t>Set vision before the people or set </a:t>
            </a:r>
            <a:r>
              <a:rPr lang="en-US" sz="3200" u="sng" dirty="0"/>
              <a:t>yourself</a:t>
            </a:r>
            <a:r>
              <a:rPr lang="en-US" sz="3200" dirty="0"/>
              <a:t> before others</a:t>
            </a:r>
            <a:endParaRPr lang="en-US" sz="3200" dirty="0" smtClean="0">
              <a:effectLst/>
            </a:endParaRPr>
          </a:p>
          <a:p>
            <a:pPr lvl="2"/>
            <a:r>
              <a:rPr lang="en-US" sz="3200" dirty="0"/>
              <a:t>Represent the leader well before others or represent </a:t>
            </a:r>
            <a:r>
              <a:rPr lang="en-US" sz="3200" u="sng" dirty="0"/>
              <a:t>yourself</a:t>
            </a:r>
            <a:r>
              <a:rPr lang="en-US" sz="3200" dirty="0"/>
              <a:t> well before others.</a:t>
            </a:r>
            <a:endParaRPr lang="en-US" sz="3200" dirty="0" smtClean="0">
              <a:effectLst/>
            </a:endParaRPr>
          </a:p>
          <a:p>
            <a:pPr lvl="2"/>
            <a:r>
              <a:rPr lang="en-US" sz="3200" dirty="0"/>
              <a:t>Understand their roles well or don’t understand the roles </a:t>
            </a:r>
            <a:r>
              <a:rPr lang="en-US" sz="3200" dirty="0" smtClean="0"/>
              <a:t>well</a:t>
            </a:r>
            <a:endParaRPr lang="en-US" sz="3200" dirty="0" smtClean="0">
              <a:effectLst/>
            </a:endParaRPr>
          </a:p>
          <a:p>
            <a:endParaRPr lang="en-US" sz="4000" dirty="0"/>
          </a:p>
        </p:txBody>
      </p:sp>
    </p:spTree>
    <p:extLst>
      <p:ext uri="{BB962C8B-B14F-4D97-AF65-F5344CB8AC3E}">
        <p14:creationId xmlns:p14="http://schemas.microsoft.com/office/powerpoint/2010/main" val="315629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to Run and Win with your Diocesan Vision</a:t>
            </a:r>
            <a:endParaRPr lang="en-US" dirty="0"/>
          </a:p>
        </p:txBody>
      </p:sp>
      <p:sp>
        <p:nvSpPr>
          <p:cNvPr id="3" name="Content Placeholder 2"/>
          <p:cNvSpPr>
            <a:spLocks noGrp="1"/>
          </p:cNvSpPr>
          <p:nvPr>
            <p:ph idx="1"/>
          </p:nvPr>
        </p:nvSpPr>
        <p:spPr/>
        <p:txBody>
          <a:bodyPr>
            <a:normAutofit lnSpcReduction="10000"/>
          </a:bodyPr>
          <a:lstStyle/>
          <a:p>
            <a:pPr marL="514350" lvl="0" indent="-514350">
              <a:buAutoNum type="arabicPeriod" startAt="7"/>
            </a:pPr>
            <a:r>
              <a:rPr lang="en-US" sz="4400" dirty="0" smtClean="0"/>
              <a:t>Run </a:t>
            </a:r>
            <a:r>
              <a:rPr lang="en-US" sz="4400" dirty="0"/>
              <a:t>and Win with the </a:t>
            </a:r>
            <a:r>
              <a:rPr lang="en-US" sz="4400" dirty="0" smtClean="0"/>
              <a:t>Vision</a:t>
            </a:r>
          </a:p>
          <a:p>
            <a:pPr lvl="1"/>
            <a:r>
              <a:rPr lang="en-US" sz="4000" dirty="0"/>
              <a:t>Add Value to the vision</a:t>
            </a:r>
            <a:endParaRPr lang="en-US" sz="4000" dirty="0" smtClean="0">
              <a:effectLst/>
            </a:endParaRPr>
          </a:p>
          <a:p>
            <a:pPr lvl="2"/>
            <a:r>
              <a:rPr lang="en-US" sz="3600" dirty="0"/>
              <a:t>Your most important contribution is not championing the vision but making it something </a:t>
            </a:r>
            <a:r>
              <a:rPr lang="en-US" sz="3600" b="1" u="sng" dirty="0"/>
              <a:t>much </a:t>
            </a:r>
            <a:r>
              <a:rPr lang="en-US" sz="3600" b="1" u="sng" dirty="0" smtClean="0"/>
              <a:t>more</a:t>
            </a:r>
            <a:endParaRPr lang="en-US" sz="3600" dirty="0"/>
          </a:p>
          <a:p>
            <a:pPr lvl="2"/>
            <a:r>
              <a:rPr lang="en-US" sz="3600" dirty="0" smtClean="0"/>
              <a:t>When </a:t>
            </a:r>
            <a:r>
              <a:rPr lang="en-US" sz="3600" dirty="0"/>
              <a:t>you add value to your leader’s vision, you </a:t>
            </a:r>
            <a:r>
              <a:rPr lang="en-US" sz="3600" b="1" u="sng" dirty="0"/>
              <a:t>eliminate</a:t>
            </a:r>
            <a:r>
              <a:rPr lang="en-US" sz="3600" dirty="0"/>
              <a:t> the challenge of running with another person’s vision</a:t>
            </a:r>
            <a:endParaRPr lang="en-US" sz="3600" dirty="0" smtClean="0">
              <a:effectLst/>
            </a:endParaRPr>
          </a:p>
          <a:p>
            <a:pPr marL="0" indent="0">
              <a:buNone/>
            </a:pPr>
            <a:endParaRPr lang="en-US" sz="2000" dirty="0"/>
          </a:p>
          <a:p>
            <a:pPr marL="0" lvl="0" indent="0">
              <a:buNone/>
            </a:pPr>
            <a:endParaRPr lang="en-US" dirty="0" smtClean="0">
              <a:effectLst/>
            </a:endParaRPr>
          </a:p>
        </p:txBody>
      </p:sp>
    </p:spTree>
    <p:extLst>
      <p:ext uri="{BB962C8B-B14F-4D97-AF65-F5344CB8AC3E}">
        <p14:creationId xmlns:p14="http://schemas.microsoft.com/office/powerpoint/2010/main" val="235589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8764"/>
          </a:xfrm>
        </p:spPr>
        <p:txBody>
          <a:bodyPr/>
          <a:lstStyle/>
          <a:p>
            <a:pPr algn="ctr"/>
            <a:r>
              <a:rPr lang="en-US" b="1" dirty="0" smtClean="0"/>
              <a:t>Conclusion</a:t>
            </a:r>
            <a:endParaRPr lang="en-US" dirty="0"/>
          </a:p>
        </p:txBody>
      </p:sp>
      <p:sp>
        <p:nvSpPr>
          <p:cNvPr id="3" name="Content Placeholder 2"/>
          <p:cNvSpPr>
            <a:spLocks noGrp="1"/>
          </p:cNvSpPr>
          <p:nvPr>
            <p:ph idx="1"/>
          </p:nvPr>
        </p:nvSpPr>
        <p:spPr>
          <a:xfrm>
            <a:off x="838200" y="1333041"/>
            <a:ext cx="10515600" cy="4843922"/>
          </a:xfrm>
        </p:spPr>
        <p:txBody>
          <a:bodyPr>
            <a:normAutofit/>
          </a:bodyPr>
          <a:lstStyle/>
          <a:p>
            <a:pPr lvl="0" algn="just"/>
            <a:r>
              <a:rPr lang="en-US" sz="3600" dirty="0"/>
              <a:t>Runners are leaders in their own </a:t>
            </a:r>
            <a:r>
              <a:rPr lang="en-US" sz="3600" dirty="0" smtClean="0"/>
              <a:t>rights </a:t>
            </a:r>
            <a:r>
              <a:rPr lang="en-US" sz="3600" dirty="0"/>
              <a:t>who deliberately chose to work </a:t>
            </a:r>
            <a:r>
              <a:rPr lang="en-US" sz="3600" dirty="0" smtClean="0"/>
              <a:t>under </a:t>
            </a:r>
            <a:r>
              <a:rPr lang="en-US" sz="3600" dirty="0"/>
              <a:t>a leader to achieve significance</a:t>
            </a:r>
            <a:endParaRPr lang="en-US" sz="3600" dirty="0" smtClean="0">
              <a:effectLst/>
            </a:endParaRPr>
          </a:p>
          <a:p>
            <a:pPr lvl="0" algn="just"/>
            <a:r>
              <a:rPr lang="en-US" sz="3600" dirty="0"/>
              <a:t>They are people with strong desire to team up with others and create something bigger</a:t>
            </a:r>
            <a:endParaRPr lang="en-US" sz="3600" dirty="0" smtClean="0">
              <a:effectLst/>
            </a:endParaRPr>
          </a:p>
          <a:p>
            <a:pPr lvl="0" algn="just"/>
            <a:r>
              <a:rPr lang="en-US" sz="3600" dirty="0"/>
              <a:t>They see their own greatness in serving greatness</a:t>
            </a:r>
            <a:endParaRPr lang="en-US" sz="3600" dirty="0" smtClean="0">
              <a:effectLst/>
            </a:endParaRPr>
          </a:p>
          <a:p>
            <a:pPr lvl="0" algn="just"/>
            <a:r>
              <a:rPr lang="en-US" sz="3600" dirty="0"/>
              <a:t>They have passion to win but not as </a:t>
            </a:r>
            <a:r>
              <a:rPr lang="en-US" sz="3600" dirty="0" smtClean="0"/>
              <a:t>individuals</a:t>
            </a:r>
            <a:endParaRPr lang="en-US" sz="3600" dirty="0" smtClean="0">
              <a:effectLst/>
            </a:endParaRPr>
          </a:p>
        </p:txBody>
      </p:sp>
    </p:spTree>
    <p:extLst>
      <p:ext uri="{BB962C8B-B14F-4D97-AF65-F5344CB8AC3E}">
        <p14:creationId xmlns:p14="http://schemas.microsoft.com/office/powerpoint/2010/main" val="333224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Conclusion</a:t>
            </a:r>
            <a:endParaRPr lang="en-US" dirty="0"/>
          </a:p>
        </p:txBody>
      </p:sp>
      <p:sp>
        <p:nvSpPr>
          <p:cNvPr id="3" name="Content Placeholder 2"/>
          <p:cNvSpPr>
            <a:spLocks noGrp="1"/>
          </p:cNvSpPr>
          <p:nvPr>
            <p:ph idx="1"/>
          </p:nvPr>
        </p:nvSpPr>
        <p:spPr/>
        <p:txBody>
          <a:bodyPr>
            <a:normAutofit/>
          </a:bodyPr>
          <a:lstStyle/>
          <a:p>
            <a:r>
              <a:rPr lang="en-US" sz="3600" dirty="0" smtClean="0"/>
              <a:t>They are wise to know that individuals play and score in a match but it is only a team that wins championship</a:t>
            </a:r>
          </a:p>
          <a:p>
            <a:r>
              <a:rPr lang="en-US" sz="3600" dirty="0" smtClean="0"/>
              <a:t>In </a:t>
            </a:r>
            <a:r>
              <a:rPr lang="en-US" sz="3600" dirty="0" err="1" smtClean="0"/>
              <a:t>Evo</a:t>
            </a:r>
            <a:r>
              <a:rPr lang="en-US" sz="3600" dirty="0" smtClean="0"/>
              <a:t> Diocese, we can join resources to create a big story that will arrest the attention of the global Church</a:t>
            </a:r>
          </a:p>
          <a:p>
            <a:r>
              <a:rPr lang="en-US" sz="3600" dirty="0" smtClean="0"/>
              <a:t>We have what it will take, we can do it, so let us do it</a:t>
            </a:r>
          </a:p>
          <a:p>
            <a:pPr marL="0" indent="0">
              <a:buNone/>
            </a:pPr>
            <a:endParaRPr lang="en-US" sz="3600" dirty="0" smtClean="0"/>
          </a:p>
          <a:p>
            <a:endParaRPr lang="en-US" sz="3600" dirty="0"/>
          </a:p>
        </p:txBody>
      </p:sp>
    </p:spTree>
    <p:extLst>
      <p:ext uri="{BB962C8B-B14F-4D97-AF65-F5344CB8AC3E}">
        <p14:creationId xmlns:p14="http://schemas.microsoft.com/office/powerpoint/2010/main" val="259557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20169" y="883003"/>
            <a:ext cx="4973196" cy="1325563"/>
          </a:xfrm>
        </p:spPr>
        <p:txBody>
          <a:bodyPr/>
          <a:lstStyle/>
          <a:p>
            <a:pPr algn="ctr"/>
            <a:r>
              <a:rPr lang="en-US" b="1" dirty="0" smtClean="0"/>
              <a:t>Vision Statement</a:t>
            </a:r>
            <a:endParaRPr lang="en-US" b="1" dirty="0"/>
          </a:p>
        </p:txBody>
      </p:sp>
      <p:sp>
        <p:nvSpPr>
          <p:cNvPr id="9" name="Content Placeholder 8"/>
          <p:cNvSpPr>
            <a:spLocks noGrp="1"/>
          </p:cNvSpPr>
          <p:nvPr>
            <p:ph idx="1"/>
          </p:nvPr>
        </p:nvSpPr>
        <p:spPr>
          <a:xfrm>
            <a:off x="838200" y="2867895"/>
            <a:ext cx="10515600" cy="2908453"/>
          </a:xfrm>
        </p:spPr>
        <p:txBody>
          <a:bodyPr>
            <a:normAutofit fontScale="92500" lnSpcReduction="20000"/>
          </a:bodyPr>
          <a:lstStyle/>
          <a:p>
            <a:pPr marL="0" indent="0" algn="ctr">
              <a:buNone/>
            </a:pPr>
            <a:endParaRPr lang="en-US" b="1" i="1" dirty="0" smtClean="0"/>
          </a:p>
          <a:p>
            <a:pPr marL="0" indent="0" algn="ctr">
              <a:buNone/>
            </a:pPr>
            <a:endParaRPr lang="en-US" b="1" i="1" dirty="0"/>
          </a:p>
          <a:p>
            <a:pPr marL="0" indent="0" algn="ctr">
              <a:buNone/>
            </a:pPr>
            <a:r>
              <a:rPr lang="en-US" sz="4000" b="1" i="1" dirty="0" smtClean="0"/>
              <a:t>“</a:t>
            </a:r>
            <a:r>
              <a:rPr lang="en-US" sz="4000" b="1" i="1" dirty="0"/>
              <a:t>To Love, Teach and Preach Christ”, </a:t>
            </a:r>
            <a:endParaRPr lang="en-US" sz="4000" dirty="0"/>
          </a:p>
          <a:p>
            <a:pPr marL="0" indent="0" algn="ctr">
              <a:buNone/>
            </a:pPr>
            <a:endParaRPr lang="en-US" i="1" dirty="0" smtClean="0"/>
          </a:p>
          <a:p>
            <a:pPr marL="0" indent="0" algn="ctr">
              <a:buNone/>
            </a:pPr>
            <a:r>
              <a:rPr lang="en-US" sz="3200" i="1" dirty="0" smtClean="0"/>
              <a:t>Bringing </a:t>
            </a:r>
            <a:r>
              <a:rPr lang="en-US" sz="3200" i="1" dirty="0"/>
              <a:t>up members filled with the Holy Spirit, rooted and grounded in the Lord Jesus Christ and prepared to make heaven at the end of their earthly sojourn</a:t>
            </a:r>
            <a:endParaRPr lang="en-US" sz="3200"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5105" y="223674"/>
            <a:ext cx="2655064" cy="2644221"/>
          </a:xfrm>
          <a:prstGeom prst="rect">
            <a:avLst/>
          </a:prstGeom>
        </p:spPr>
      </p:pic>
    </p:spTree>
    <p:extLst>
      <p:ext uri="{BB962C8B-B14F-4D97-AF65-F5344CB8AC3E}">
        <p14:creationId xmlns:p14="http://schemas.microsoft.com/office/powerpoint/2010/main" val="2516839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9">
                                            <p:txEl>
                                              <p:pRg st="4" end="4"/>
                                            </p:txEl>
                                          </p:spTgt>
                                        </p:tgtEl>
                                        <p:attrNameLst>
                                          <p:attrName>style.visibility</p:attrName>
                                        </p:attrNameLst>
                                      </p:cBhvr>
                                      <p:to>
                                        <p:strVal val="visible"/>
                                      </p:to>
                                    </p:set>
                                    <p:animEffect transition="in" filter="fade">
                                      <p:cBhvr>
                                        <p:cTn id="26" dur="1000"/>
                                        <p:tgtEl>
                                          <p:spTgt spid="9">
                                            <p:txEl>
                                              <p:pRg st="4" end="4"/>
                                            </p:txEl>
                                          </p:spTgt>
                                        </p:tgtEl>
                                      </p:cBhvr>
                                    </p:animEffect>
                                    <p:anim calcmode="lin" valueType="num">
                                      <p:cBhvr>
                                        <p:cTn id="2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b="1" dirty="0" smtClean="0"/>
              <a:t>Thank you!</a:t>
            </a:r>
            <a:endParaRPr lang="en-US" sz="4400" b="1"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10978" y="870333"/>
            <a:ext cx="3929847" cy="4605049"/>
          </a:xfrm>
        </p:spPr>
      </p:pic>
    </p:spTree>
    <p:extLst>
      <p:ext uri="{BB962C8B-B14F-4D97-AF65-F5344CB8AC3E}">
        <p14:creationId xmlns:p14="http://schemas.microsoft.com/office/powerpoint/2010/main" val="400059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sz="4000" dirty="0" smtClean="0"/>
              <a:t>Vision defines the purpose of a ministry and makes a business case for its existence</a:t>
            </a:r>
          </a:p>
          <a:p>
            <a:pPr marL="0" indent="0" algn="just">
              <a:buNone/>
            </a:pPr>
            <a:endParaRPr lang="en-US" sz="4000" dirty="0" smtClean="0"/>
          </a:p>
          <a:p>
            <a:pPr algn="just"/>
            <a:r>
              <a:rPr lang="en-US" sz="4000" dirty="0" smtClean="0"/>
              <a:t>Leadership effectiveness at all levels of an organization begins at the place of vision. </a:t>
            </a:r>
          </a:p>
          <a:p>
            <a:pPr algn="just"/>
            <a:endParaRPr lang="en-US" sz="4000" dirty="0"/>
          </a:p>
        </p:txBody>
      </p:sp>
    </p:spTree>
    <p:extLst>
      <p:ext uri="{BB962C8B-B14F-4D97-AF65-F5344CB8AC3E}">
        <p14:creationId xmlns:p14="http://schemas.microsoft.com/office/powerpoint/2010/main" val="76912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26265"/>
            <a:ext cx="10515600" cy="5350698"/>
          </a:xfrm>
        </p:spPr>
        <p:txBody>
          <a:bodyPr>
            <a:normAutofit/>
          </a:bodyPr>
          <a:lstStyle/>
          <a:p>
            <a:r>
              <a:rPr lang="en-US" sz="3600" dirty="0" smtClean="0"/>
              <a:t>It is not possible to lead a group of people without deep understanding of the vision. </a:t>
            </a:r>
          </a:p>
          <a:p>
            <a:r>
              <a:rPr lang="en-US" sz="3600" dirty="0" smtClean="0"/>
              <a:t>Vision is what compels others to follow you. </a:t>
            </a:r>
          </a:p>
          <a:p>
            <a:r>
              <a:rPr lang="en-US" sz="3600" dirty="0" smtClean="0"/>
              <a:t>Vision is the ground on which influence is fostered. </a:t>
            </a:r>
          </a:p>
          <a:p>
            <a:r>
              <a:rPr lang="en-US" sz="3600" dirty="0" smtClean="0"/>
              <a:t>The eyes that look are common but the eyes that see are few.</a:t>
            </a:r>
          </a:p>
          <a:p>
            <a:r>
              <a:rPr lang="en-US" sz="3600" dirty="0" smtClean="0"/>
              <a:t>The few that see always lead the many that look (Genesis 41:25)</a:t>
            </a:r>
          </a:p>
          <a:p>
            <a:pPr marL="0" indent="0">
              <a:buNone/>
            </a:pPr>
            <a:endParaRPr lang="en-US" sz="3600" dirty="0"/>
          </a:p>
        </p:txBody>
      </p:sp>
    </p:spTree>
    <p:extLst>
      <p:ext uri="{BB962C8B-B14F-4D97-AF65-F5344CB8AC3E}">
        <p14:creationId xmlns:p14="http://schemas.microsoft.com/office/powerpoint/2010/main" val="29015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ndalus" panose="02020603050405020304" pitchFamily="18" charset="-78"/>
                <a:cs typeface="Andalus" panose="02020603050405020304" pitchFamily="18" charset="-78"/>
              </a:rPr>
              <a:t>What is Vision?</a:t>
            </a:r>
            <a:endParaRPr lang="en-US"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normAutofit fontScale="92500" lnSpcReduction="10000"/>
          </a:bodyPr>
          <a:lstStyle/>
          <a:p>
            <a:endParaRPr lang="en-US" dirty="0" smtClean="0"/>
          </a:p>
          <a:p>
            <a:pPr marL="0" indent="0" algn="ctr">
              <a:buNone/>
            </a:pPr>
            <a:r>
              <a:rPr lang="en-US" sz="3600" dirty="0" smtClean="0"/>
              <a:t>“Vision is a clear mental picture of what could be, fueled by the conviction that it should be”.                                                 – Andy Stanley</a:t>
            </a:r>
          </a:p>
          <a:p>
            <a:pPr marL="0" indent="0" algn="ctr">
              <a:buNone/>
            </a:pPr>
            <a:endParaRPr lang="en-US" sz="2200" dirty="0" smtClean="0">
              <a:solidFill>
                <a:schemeClr val="bg2">
                  <a:lumMod val="75000"/>
                </a:schemeClr>
              </a:solidFill>
            </a:endParaRPr>
          </a:p>
          <a:p>
            <a:pPr marL="0" indent="0" algn="ctr">
              <a:buNone/>
            </a:pPr>
            <a:r>
              <a:rPr lang="en-US" sz="1900" dirty="0" smtClean="0">
                <a:solidFill>
                  <a:schemeClr val="bg2">
                    <a:lumMod val="75000"/>
                  </a:schemeClr>
                </a:solidFill>
              </a:rPr>
              <a:t>“To Love, Teach and Preach Christ”, </a:t>
            </a:r>
          </a:p>
          <a:p>
            <a:pPr marL="0" indent="0" algn="ctr">
              <a:buNone/>
            </a:pPr>
            <a:r>
              <a:rPr lang="en-US" sz="1900" dirty="0" smtClean="0">
                <a:solidFill>
                  <a:schemeClr val="bg2">
                    <a:lumMod val="75000"/>
                  </a:schemeClr>
                </a:solidFill>
              </a:rPr>
              <a:t>“Bringing up members filled with the Holy Spirit, rooted and grounded in the Lord Jesus Christ and prepared to make heaven at the end of their earthly sojourn</a:t>
            </a:r>
            <a:r>
              <a:rPr lang="en-US" sz="3000" dirty="0" smtClean="0">
                <a:solidFill>
                  <a:schemeClr val="bg2">
                    <a:lumMod val="75000"/>
                  </a:schemeClr>
                </a:solidFill>
              </a:rPr>
              <a:t>”</a:t>
            </a:r>
            <a:endParaRPr lang="en-US" sz="4300" dirty="0" smtClean="0">
              <a:solidFill>
                <a:schemeClr val="bg2">
                  <a:lumMod val="75000"/>
                </a:schemeClr>
              </a:solidFill>
            </a:endParaRPr>
          </a:p>
          <a:p>
            <a:pPr marL="0" indent="0" algn="ctr">
              <a:buNone/>
            </a:pPr>
            <a:r>
              <a:rPr lang="en-US" sz="3600" dirty="0" smtClean="0"/>
              <a:t>“Vision is the art of seeing things invisible                                  – Jonathan Swift</a:t>
            </a:r>
          </a:p>
          <a:p>
            <a:endParaRPr lang="en-US" sz="3600" dirty="0"/>
          </a:p>
        </p:txBody>
      </p:sp>
    </p:spTree>
    <p:extLst>
      <p:ext uri="{BB962C8B-B14F-4D97-AF65-F5344CB8AC3E}">
        <p14:creationId xmlns:p14="http://schemas.microsoft.com/office/powerpoint/2010/main" val="10746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0675"/>
            <a:ext cx="10515600" cy="5736288"/>
          </a:xfrm>
        </p:spPr>
        <p:txBody>
          <a:bodyPr>
            <a:noAutofit/>
          </a:bodyPr>
          <a:lstStyle/>
          <a:p>
            <a:r>
              <a:rPr lang="en-US" sz="3300" dirty="0" smtClean="0"/>
              <a:t>It paints an invisible picture of a preferred future. </a:t>
            </a:r>
          </a:p>
          <a:p>
            <a:r>
              <a:rPr lang="en-US" sz="3300" dirty="0" smtClean="0"/>
              <a:t>It speaks of a destination. </a:t>
            </a:r>
          </a:p>
          <a:p>
            <a:r>
              <a:rPr lang="en-US" sz="3300" dirty="0" smtClean="0"/>
              <a:t>Vision always stands in contrast to the world as it is. </a:t>
            </a:r>
          </a:p>
          <a:p>
            <a:r>
              <a:rPr lang="en-US" sz="3300" dirty="0" smtClean="0"/>
              <a:t>It demands change and implies movement from the present to a different future. </a:t>
            </a:r>
          </a:p>
          <a:p>
            <a:r>
              <a:rPr lang="en-US" sz="3300" dirty="0" smtClean="0"/>
              <a:t>Vision represents an essential revelation for maximizing the usefulness and productivity of a people.</a:t>
            </a:r>
          </a:p>
          <a:p>
            <a:r>
              <a:rPr lang="en-US" sz="3300" dirty="0" smtClean="0"/>
              <a:t>Without it the people perish or waste away.</a:t>
            </a:r>
          </a:p>
          <a:p>
            <a:r>
              <a:rPr lang="en-US" sz="3300" dirty="0" smtClean="0"/>
              <a:t>It generates a creative tension that brings out the best in people</a:t>
            </a:r>
          </a:p>
          <a:p>
            <a:endParaRPr lang="en-US" sz="3300" dirty="0"/>
          </a:p>
        </p:txBody>
      </p:sp>
    </p:spTree>
    <p:extLst>
      <p:ext uri="{BB962C8B-B14F-4D97-AF65-F5344CB8AC3E}">
        <p14:creationId xmlns:p14="http://schemas.microsoft.com/office/powerpoint/2010/main" val="270352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3725"/>
            <a:ext cx="10515600" cy="5703238"/>
          </a:xfrm>
        </p:spPr>
        <p:txBody>
          <a:bodyPr>
            <a:normAutofit/>
          </a:bodyPr>
          <a:lstStyle/>
          <a:p>
            <a:pPr algn="just"/>
            <a:r>
              <a:rPr lang="en-US" sz="3600" dirty="0" smtClean="0"/>
              <a:t>In the case of </a:t>
            </a:r>
            <a:r>
              <a:rPr lang="en-US" sz="3600" dirty="0" err="1" smtClean="0">
                <a:solidFill>
                  <a:srgbClr val="7030A0"/>
                </a:solidFill>
              </a:rPr>
              <a:t>Evo</a:t>
            </a:r>
            <a:r>
              <a:rPr lang="en-US" sz="3600" dirty="0" smtClean="0">
                <a:solidFill>
                  <a:srgbClr val="7030A0"/>
                </a:solidFill>
              </a:rPr>
              <a:t> Diocese of Church of Nigeria, (Anglican Communion)</a:t>
            </a:r>
            <a:r>
              <a:rPr lang="en-US" sz="3600" dirty="0" smtClean="0"/>
              <a:t>, it is to become of a community of people who “Love, Teach and Preach Christ”</a:t>
            </a:r>
          </a:p>
          <a:p>
            <a:pPr marL="0" indent="0" algn="just">
              <a:buNone/>
            </a:pPr>
            <a:endParaRPr lang="en-US" sz="3600" dirty="0" smtClean="0"/>
          </a:p>
          <a:p>
            <a:pPr algn="just"/>
            <a:r>
              <a:rPr lang="en-US" sz="3600" dirty="0" smtClean="0"/>
              <a:t>It means the future of </a:t>
            </a:r>
            <a:r>
              <a:rPr lang="en-US" sz="3600" dirty="0" err="1" smtClean="0">
                <a:solidFill>
                  <a:srgbClr val="7030A0"/>
                </a:solidFill>
              </a:rPr>
              <a:t>Evo</a:t>
            </a:r>
            <a:r>
              <a:rPr lang="en-US" sz="3600" dirty="0" smtClean="0">
                <a:solidFill>
                  <a:srgbClr val="7030A0"/>
                </a:solidFill>
              </a:rPr>
              <a:t> Diocese </a:t>
            </a:r>
            <a:r>
              <a:rPr lang="en-US" sz="3600" dirty="0" smtClean="0"/>
              <a:t>is defined as a city whose people are “filled with the Holy Spirit, rooted and grounded in the Lord Jesus Christ and prepared to make heaven at the end of their earthly sojourn.” </a:t>
            </a:r>
          </a:p>
          <a:p>
            <a:pPr algn="just"/>
            <a:endParaRPr lang="en-US" sz="3600" dirty="0"/>
          </a:p>
        </p:txBody>
      </p:sp>
    </p:spTree>
    <p:extLst>
      <p:ext uri="{BB962C8B-B14F-4D97-AF65-F5344CB8AC3E}">
        <p14:creationId xmlns:p14="http://schemas.microsoft.com/office/powerpoint/2010/main" val="140688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2861</Words>
  <Application>Microsoft Office PowerPoint</Application>
  <PresentationFormat>Widescreen</PresentationFormat>
  <Paragraphs>207</Paragraphs>
  <Slides>40</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Aharoni</vt:lpstr>
      <vt:lpstr>Andalus</vt:lpstr>
      <vt:lpstr>Arial</vt:lpstr>
      <vt:lpstr>Calibri</vt:lpstr>
      <vt:lpstr>Calibri Light</vt:lpstr>
      <vt:lpstr>Century Gothic</vt:lpstr>
      <vt:lpstr>Times New Roman</vt:lpstr>
      <vt:lpstr>Wingdings</vt:lpstr>
      <vt:lpstr>Office Theme</vt:lpstr>
      <vt:lpstr>CorelDRAW</vt:lpstr>
      <vt:lpstr>PowerPoint Presentation</vt:lpstr>
      <vt:lpstr>Church of Nigeria (Anglican Communion)</vt:lpstr>
      <vt:lpstr>Running and Winning with  The Diocesan Vision</vt:lpstr>
      <vt:lpstr>Vision Statement</vt:lpstr>
      <vt:lpstr>Introduction</vt:lpstr>
      <vt:lpstr>PowerPoint Presentation</vt:lpstr>
      <vt:lpstr>What is Vision?</vt:lpstr>
      <vt:lpstr>PowerPoint Presentation</vt:lpstr>
      <vt:lpstr>PowerPoint Presentation</vt:lpstr>
      <vt:lpstr>Four Things You Must Know About Vision</vt:lpstr>
      <vt:lpstr>Four Things You Must Know About Vision</vt:lpstr>
      <vt:lpstr>Four Things You Must Know About Vision</vt:lpstr>
      <vt:lpstr>PowerPoint Presentation</vt:lpstr>
      <vt:lpstr>Jesus Knew the Difference!</vt:lpstr>
      <vt:lpstr>The Prophetic Portraits of Runners</vt:lpstr>
      <vt:lpstr>There are two levels of leadership within an organization</vt:lpstr>
      <vt:lpstr>In Evo Diocese</vt:lpstr>
      <vt:lpstr>Runners Comes in Different Ways and Play Diverse Roles</vt:lpstr>
      <vt:lpstr>Runners Comes in Different Ways and Play Diverse Roles</vt:lpstr>
      <vt:lpstr>Runners Comes in Different Ways and Play Diverse Roles</vt:lpstr>
      <vt:lpstr>The Value of Runners</vt:lpstr>
      <vt:lpstr>The Value of Runners</vt:lpstr>
      <vt:lpstr>The Value of Runners</vt:lpstr>
      <vt:lpstr>The Value of Runners</vt:lpstr>
      <vt:lpstr>How to Run and Win with your Diocesan Vision</vt:lpstr>
      <vt:lpstr>PowerPoint Presentation</vt:lpstr>
      <vt:lpstr>PowerPoint Presentation</vt:lpstr>
      <vt:lpstr>PowerPoint Presentation</vt:lpstr>
      <vt:lpstr>How to Run and Win with your Diocesan Vision</vt:lpstr>
      <vt:lpstr>Understand David’s Situation and Prayers Psalms 40:1- 3</vt:lpstr>
      <vt:lpstr>The seven most Difficult Leaders to follow:</vt:lpstr>
      <vt:lpstr>The seven most Difficult Leaders to follow: </vt:lpstr>
      <vt:lpstr>The seven most Difficult Leaders to follow: </vt:lpstr>
      <vt:lpstr>The seven most Difficult Leaders to follow: </vt:lpstr>
      <vt:lpstr>How to Run and Win with your Diocesan Vision</vt:lpstr>
      <vt:lpstr>How to Run and Win with your Diocesan Vision</vt:lpstr>
      <vt:lpstr>How to Run and Win with your Diocesan Vision</vt:lpstr>
      <vt:lpstr>Conclusion</vt:lpstr>
      <vt:lpstr>Conclusion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19</cp:revision>
  <dcterms:created xsi:type="dcterms:W3CDTF">2018-03-23T09:59:54Z</dcterms:created>
  <dcterms:modified xsi:type="dcterms:W3CDTF">2018-03-23T13:19:44Z</dcterms:modified>
</cp:coreProperties>
</file>